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43"/>
  </p:notesMasterIdLst>
  <p:sldIdLst>
    <p:sldId id="256" r:id="rId2"/>
    <p:sldId id="1272" r:id="rId3"/>
    <p:sldId id="619" r:id="rId4"/>
    <p:sldId id="1271" r:id="rId5"/>
    <p:sldId id="1270" r:id="rId6"/>
    <p:sldId id="621" r:id="rId7"/>
    <p:sldId id="611" r:id="rId8"/>
    <p:sldId id="614" r:id="rId9"/>
    <p:sldId id="1716" r:id="rId10"/>
    <p:sldId id="1719" r:id="rId11"/>
    <p:sldId id="632" r:id="rId12"/>
    <p:sldId id="1283" r:id="rId13"/>
    <p:sldId id="624" r:id="rId14"/>
    <p:sldId id="669" r:id="rId15"/>
    <p:sldId id="1267" r:id="rId16"/>
    <p:sldId id="1279" r:id="rId17"/>
    <p:sldId id="1238" r:id="rId18"/>
    <p:sldId id="1273" r:id="rId19"/>
    <p:sldId id="1720" r:id="rId20"/>
    <p:sldId id="1274" r:id="rId21"/>
    <p:sldId id="1721" r:id="rId22"/>
    <p:sldId id="521" r:id="rId23"/>
    <p:sldId id="522" r:id="rId24"/>
    <p:sldId id="1242" r:id="rId25"/>
    <p:sldId id="1243" r:id="rId26"/>
    <p:sldId id="1275" r:id="rId27"/>
    <p:sldId id="530" r:id="rId28"/>
    <p:sldId id="1276" r:id="rId29"/>
    <p:sldId id="1244" r:id="rId30"/>
    <p:sldId id="359" r:id="rId31"/>
    <p:sldId id="688" r:id="rId32"/>
    <p:sldId id="1722" r:id="rId33"/>
    <p:sldId id="1265" r:id="rId34"/>
    <p:sldId id="1266" r:id="rId35"/>
    <p:sldId id="1278" r:id="rId36"/>
    <p:sldId id="1268" r:id="rId37"/>
    <p:sldId id="1269" r:id="rId38"/>
    <p:sldId id="670" r:id="rId39"/>
    <p:sldId id="1723" r:id="rId40"/>
    <p:sldId id="1281" r:id="rId41"/>
    <p:sldId id="12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40FF"/>
    <a:srgbClr val="95E9EA"/>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683"/>
    <p:restoredTop sz="93772"/>
  </p:normalViewPr>
  <p:slideViewPr>
    <p:cSldViewPr snapToGrid="0" snapToObjects="1">
      <p:cViewPr varScale="1">
        <p:scale>
          <a:sx n="60" d="100"/>
          <a:sy n="60" d="100"/>
        </p:scale>
        <p:origin x="184" y="84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6T02:42:40.696"/>
    </inkml:context>
    <inkml:brush xml:id="br0">
      <inkml:brushProperty name="width" value="0.2" units="cm"/>
      <inkml:brushProperty name="height" value="0.2" units="cm"/>
      <inkml:brushProperty name="color" value="#E71224"/>
    </inkml:brush>
  </inkml:definitions>
  <inkml:trace contextRef="#ctx0" brushRef="#br0">3 120 24575,'5'29'0,"0"-1"0,-5-1 0,0-6 0,0 5 0,0 1 0,0 2 0,0 7 0,0 15 0,0-12 0,0 12 0,0-1 0,0-18 0,0 17 0,0-28 0,-6 13 0,5-13 0,-5 1 0,6 4 0,0-1 0,0 11 0,0 0 0,0-11 0,0 8 0,0-8 0,0 12 0,0-8 0,0 6 0,6-6 0,-5 7 0,5-7 0,-6 19 0,0-16 0,0 19 0,0-23 0,0-1 0,0-12 0,0 3 0,0-3 0,0 11 0,0-5 0,5 14 0,-4-14 0,5 27 0,-1-16 0,-4 49 0,9-45 0,-9 28 0,9-35 0,-9 0 0,4 5 0,-5-5 0,5 0 0,-4 19 0,3-16 0,4 32 0,-7-10 0,7 28 0,-8 3 0,0 0 0,0-3 0,5-19 0,0-1 0,-3 7 0,3-12 0,0-6 0,-5-22 0,0 5 0,0-17 0,0 9 0,5-4 0,-4-1 0,5 2 0,-2-5 0,-3-4 0,3 5 0,-4 8 0,0-6 0,6 14 0,-5-7 0,10 9 0,-10 13 0,9-22 0,-4 19 0,5-22 0,0 3 0,0-1 0,-6-12 0,5 11 0,0-10 0,1 11 0,3-8 0,0 9 0,-8-11 0,7 5 0,-8-13 0,9 5 0,-4 1 0,4 0 0,-9 3 0,4-8 0,-3 16 0,4-14 0,1 14 0,-6-11 0,4 4 0,-8-4 0,7-1 0,-7-5 0,3 1 0,1-1 0,-4 1 0,3-1 0,-4 1 0,4 3 0,-3-2 0,3 3 0,1-5 0,-4 1 0,3-1 0,-4 1 0,4-1 0,-3 1 0,4-1 0,-5 1 0,0-1 0,0 1 0,0-1 0,0 1 0,4-1 0,-3 1 0,3-1 0,0 9 0,-3-6 0,4 6 0,-1-8 0,1-1 0,0 5 0,4-4 0,-4 8 0,5-7 0,-5 3 0,3-5 0,-7 1 0,12-1 0,-7 1 0,17 8 0,-7-7 0,3 3 0,-6-5 0,10-4 0,-11 0 0,15 4 0,-17-4 0,8 0 0,-7 4 0,3-8 0,-1 7 0,2-3 0,4 5 0,0-5 0,0 8 0,8-6 0,-6 3 0,13 1 0,-13-5 0,28 0 0,-17 4 0,18-9 0,-13 4 0,-13-5 0,9 0 0,-16 0 0,10 0 0,-8 0 0,0 0 0,4 0 0,5 0 0,-3-4 0,-2-1 0,-5-9 0,15-27 0,-10 19 0,16-30 0,-12 13 0,14-20 0,7-24 0,0 7 0,-17 25 0,0-1 0,18-26-227,-22 33 1,0 0 226,10-28 0,3 13 0,-18-20 0,10 16 0,-11-4 0,-1-10 0,-2 35 0,0-35 0,-4 24 0,-4 0 0,-3-10 0,-7 24 453,0-24-453,0 16 0,-7-19 0,1 27 0,-7-1 0,8 26 0,0-3 0,5 7 0,0-2 0,0 3 0,0 1 0,0-1 0,0 1 0,0-1 0,5 5 0,-4-4 0,11 0 0,-5-6 0,11-4 0,-4 0 0,12-22 0,-3 9 0,21-37 0,-21 28 0,16-15 0,-27 28 0,4 1 0,-5 0 0,-2 6 0,2-6 0,-1 8 0,-1 4 0,1 2 0,-5 3 0,3 5 0,-7-4 0,8 8 0,-4-3 0,5 0 0,3-1 0,-2-5 0,7 1 0,-7-1 0,14-1 0,-8-3 0,10 3 0,-8-3 0,0 4 0,0 1 0,0 4 0,0-4 0,-4 8 0,-1-3 0,-5 0 0,1-2 0,-1-3 0,5-5 0,-4 3 0,4-2 0,0 7 0,-4-2 0,4 7 0,-4-8 0,-1 8 0,5-3 0,1-4 0,4 1 0,0-2 0,-4 0 0,3 4 0,-8 0 0,8 1 0,-7 4 0,7 0 0,-3 0 0,-1 0 0,13 0 0,-6 0 0,8 0 0,-10 0 0,-1 0 0,-4 0 0,5 0 0,0 4 0,0-3 0,1 3 0,6 1 0,3-3 0,7 3 0,15-5 0,-11 0 0,24 0 0,-10-7 0,-8 5 0,16-6 0,-30 8 0,18-5 0,-13 4 0,-1-10 0,-7 9 0,-2-3 0,-13 1 0,4 3 0,-3-8 0,4 8 0,0-3 0,-8 0 0,6 3 0,-7-4 0,17 5 0,2-5 0,7-2 0,17 1 0,-13 0 0,27 6 0,-13 0 0,-1 0 0,-10 0 0,-16 0 0,-1 0 0,3 6 0,7 0 0,-7 1 0,-2 3 0,30-4 0,-7 0 0,20 5 0,-20-10 0,-13 10 0,-1-10 0,14 12 0,-10-6 0,24 10 0,-31-10 0,15 0 0,-27-2 0,13-4 0,-13 3 0,22 1 0,-20-3 0,20 3 0,-26-1 0,16-3 0,-8 4 0,4-5 0,5 5 0,-5-4 0,21 5 0,-10-6 0,38 0 0,9 14 0,-11-11 0,-13 4 0,-4 1 0,-12-3 0,6-4 0,0-1 0,-10 6 0,35-14 0,-38 1 0,24-9 0,4-9 0,-18 9 0,12-14 0,-19 16 0,3-22 0,20 8 0,-28-7 0,3 14 0,-14 1 0,-11 4 0,10-5 0,-11 2 0,0 0 0,-6 0 0,4 0 0,-6-8 0,3-2 0,3-21 0,-6 10 0,2-52 0,4 31 0,-11-20 0,10 38 0,-11-19 0,3 26 0,-4-28 0,0-17 0,0 46 0,0-35 0,-4 60 0,3-8 0,-3 7 0,-1-3 0,4 5 0,-7 4 0,7-4 0,-8 4 0,8-5 0,-11 1 0,5-1 0,-11-3 0,4-2 0,-6 0 0,-6-5 0,-3 7 0,0-7 0,-5 7 0,-9-12 0,-24-11 0,-5 0 0,-9-10 0,13 20 0,26 5 0,-5 7 0,30 4 0,-10-1 0,8 2 0,4 4 0,2-4 0,3 8 0,1-7 0,-1 7 0,1-4 0,-1 1 0,-11 3 0,-4-9 0,-11 4 0,-14-9 0,-4 8 0,-28-9 0,11 6-542,-25-9 542,11 0-680,30 8 0,-3 1 680,-8 4 0,2 1 0,-21-4-365,18 3 1,2 2 364,-2 2-234,-32-8 234,17 2 0,15 6 479,20-5-479,-15 7 0,2 0 0,-39 0 0,32 0 196,2 0 1,-2 0-197,-17 0 0,14 0 0,-5 0-451,3 0 1,-1 0 450,1 0 0,-4 0-914,-18 0 1,-2 0 913,13 0 0,-3 0 0,5-1 0,-5 1 0,4 1 0,-13 4 0,-1 1-759,13-5 0,-3-1 1,3 1 758,-11 5 0,5-1 0,1-4 0,-1-2 0,23 1 0,-3 0 0,3 0-318,-13 0 1,0 0 317,-16 0 0,-1 0 0,15 0 0,4 0 0,16 0 0,2 0 0,-14 0 0,5 0 1211,-7 0-1211,13 0 0,2 0 0,-2 0 0,-35 0 0,29 0 1837,22 0-1837,-3 6 2684,21-5-2684,-1 9 1900,7-5-1900,8 0 0,0-1 0,8 1 0,-7-4 0,8 3 0,-5 0 0,1-3 0,-1 8 0,1-8 0,3 7 0,-2-7 0,7 8 0,-8-8 0,4 7 0,-4-3 0,-1 1 0,1-2 0,-1-4 0,0 0 0,-3 0 0,-2 0 0,0 0 0,1 0 0,5 0 0,-1 0 0,1 0 0,-1 0 0,1 0 0,-1 0 0,1 0 0,-1 0 0,1 0 0,-1 4 0,1-3 0,-1 3 0,-4 1 0,4-4 0,-4 3 0,5 0 0,-1-3 0,-4 8 0,4-8 0,-4 3 0,4-4 0,5 4 0,-3-3 0,2 4 0,-3-1 0,-1-3 0,1 3 0,4 0 0,-4-3 0,8 4 0,-3-5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6:31.893"/>
    </inkml:context>
    <inkml:brush xml:id="br0">
      <inkml:brushProperty name="width" value="0.1" units="cm"/>
      <inkml:brushProperty name="height" value="0.1" units="cm"/>
    </inkml:brush>
  </inkml:definitions>
  <inkml:trace contextRef="#ctx0" brushRef="#br0">359 1 24575,'-11'0'0,"6"4"0,-5 2 0,-1 5 0,-1 5 0,-10-4 0,10 9 0,-10-3 0,5-1 0,-6 5 0,6-10 0,-4 9 0,3-4 0,1 0 0,1-1 0,6-6 0,4 0 0,-3 0 0,3-4 0,0 3 0,-3-8 0,3 4 0,0-1 0,-3-2 0,3 7 0,1-4 0,-5 1 0,9 3 0,-8-8 0,8 8 0,-9-3 0,5 4 0,-1-4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9:18.395"/>
    </inkml:context>
    <inkml:brush xml:id="br0">
      <inkml:brushProperty name="width" value="0.05" units="cm"/>
      <inkml:brushProperty name="height" value="0.05" units="cm"/>
    </inkml:brush>
  </inkml:definitions>
  <inkml:trace contextRef="#ctx0" brushRef="#br0">1 601 24575,'0'-10'0,"0"0"0,0-1 0,0 1 0,4-1 0,-3-4 0,9-3 0,-4-4 0,5-1 0,1-6 0,4 5 0,-3-5 0,8 11 0,-8-3 0,15-4 0,-14 6 0,10-9 0,-8 15 0,-4-3 0,-1 5 0,-2 1 0,-8 0 0,8-1 0,-8 1 0,8-1 0,-8 1 0,9 0 0,-5-1 0,6 1 0,-1-1 0,5-5 0,-3 5 0,4-11 0,0 5 0,-8-5 0,6 4 0,-13 2 0,8 6 0,-8 9 0,4 2 0,-10 5 0,0-2 0,-6 1 0,-5 1 0,5 4 0,-11 1 0,5 0 0,-6 0 0,6-4 0,1 2 0,6-8 0,4 8 0,-3-7 0,3 2 0,-4-4 0,-1 0 0,1 0 0,-6 0 0,4 0 0,-9 0 0,9 0 0,-4 0 0,0 0 0,5 0 0,-5 0 0,10 5 0,6-4 0,17 3 0,2-4 0,-1 0 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9:19.501"/>
    </inkml:context>
    <inkml:brush xml:id="br0">
      <inkml:brushProperty name="width" value="0.05" units="cm"/>
      <inkml:brushProperty name="height" value="0.05" units="cm"/>
    </inkml:brush>
  </inkml:definitions>
  <inkml:trace contextRef="#ctx0" brushRef="#br0">0 0 24575,'0'4'0,"5"-2"0,0 13 0,1-5 0,3 0 0,-3-4 0,0 3 0,3-3 0,-8 4 0,8 0 0,-8 0 0,8 1 0,-8-1 0,8-4 0,-7 3 0,2-4 0,1 1 0,-4 3 0,8-3 0,-8-5 0,8 2 0,-8-7 0,4 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9:21.884"/>
    </inkml:context>
    <inkml:brush xml:id="br0">
      <inkml:brushProperty name="width" value="0.05" units="cm"/>
      <inkml:brushProperty name="height" value="0.05" units="cm"/>
    </inkml:brush>
  </inkml:definitions>
  <inkml:trace contextRef="#ctx0" brushRef="#br0">0 1 24575,'0'17'0,"0"-1"0,0-1 0,5-3 0,-4 4 0,3-6 0,1 10 0,-4-7 0,4 7 0,0-4 0,-4-5 0,9 10 0,-9-9 0,9 9 0,-9-4 0,9 0 0,-4 4 0,5-4 0,0 6 0,0-1 0,1 1 0,-1-1 0,0 1 0,0-6 0,0 4 0,-1-9 0,-4 9 0,4-14 0,-9 13 0,8-13 0,-3 14 0,0-9 0,3 3 0,-8-4 0,9-1 0,-9 0 0,8 0 0,-8 1 0,4-10 0,-1-3 0,-3-8 0,4 4 0,-5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9:23.536"/>
    </inkml:context>
    <inkml:brush xml:id="br0">
      <inkml:brushProperty name="width" value="0.05" units="cm"/>
      <inkml:brushProperty name="height" value="0.05" units="cm"/>
    </inkml:brush>
  </inkml:definitions>
  <inkml:trace contextRef="#ctx0" brushRef="#br0">161 0 24575,'0'11'0,"0"-1"0,-5 0 0,4 0 0,-9 6 0,9-4 0,-9 3 0,-1-4 0,-1 5 0,-4-4 0,5 4 0,1-6 0,-1 0 0,5 0 0,-3-4 0,3-1 0,0-1 0,-3 2 0,3 4 0,1 0 0,-5 1 0,9-6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9:24.822"/>
    </inkml:context>
    <inkml:brush xml:id="br0">
      <inkml:brushProperty name="width" value="0.05" units="cm"/>
      <inkml:brushProperty name="height" value="0.05" units="cm"/>
    </inkml:brush>
  </inkml:definitions>
  <inkml:trace contextRef="#ctx0" brushRef="#br0">0 0 24575,'11'16'0,"5"-4"0,-4 4 0,4-6 0,-6 1 0,0-1 0,0 0 0,1-4 0,-1 3 0,0-3 0,0-1 0,-4 5 0,3-9 0,-8 8 0,8-8 0,-7 8 0,7-8 0,-4 8 0,6-3 0,-1 0 0,0 3 0,0-8 0,1 8 0,-6-8 0,0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26:22.553"/>
    </inkml:context>
    <inkml:brush xml:id="br0">
      <inkml:brushProperty name="width" value="0.1" units="cm"/>
      <inkml:brushProperty name="height" value="0.1" units="cm"/>
      <inkml:brushProperty name="color" value="#FFFFFF"/>
    </inkml:brush>
  </inkml:definitions>
  <inkml:trace contextRef="#ctx0" brushRef="#br0">0 1889 24575,'6'-10'0,"3"4"0,-3-4 0,-1 5 0,10-6 0,-8-5 0,15-8 0,-4 0 0,7-18 0,6 1 0,-3-11 0,13-18 0,-20 27 0,12-29 0,-12 15 0,7-15 0,-5-14 0,3 15 0,-11 0 0,-1 19 0,-3 1 0,-4 13 0,0-5 0,4 6 0,-10 0 0,10 1 0,-10 6 0,10-5 0,-10 10 0,10-10 0,-5 11 0,6-11 0,-5 5 0,3-7 0,-8 1 0,3 5 0,-5-4 0,5 11 0,-4-5 0,4 0 0,-5 5 0,0-5 0,0 12 0,0-10 0,0 13 0,0-13 0,0 15 0,0-4 0,-4 6 0,-2 4 0,0-3 0,1 3 0,5-10 0,0 4 0,0-3 0,0 0 0,0 3 0,0-3 0,0 4 0,0 1 0,0 0 0,0-1 0,0 1 0,0-1 0,0 1 0,0 0 0,0-1 0,-10 10 0,-2 8 0,-17 6 0,5 8 0,-11-2 0,-13 21 0,7-11 0,-7 7 0,20-14 0,10-5 0,-3 1 0,3 3 0,5-9 0,-1 4 0,8-6 0,-5 5 0,0-7 0,5 6 0,-3-13 0,18 4 0,-1-5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26:23.665"/>
    </inkml:context>
    <inkml:brush xml:id="br0">
      <inkml:brushProperty name="width" value="0.1" units="cm"/>
      <inkml:brushProperty name="height" value="0.1" units="cm"/>
      <inkml:brushProperty name="color" value="#FFFFFF"/>
    </inkml:brush>
  </inkml:definitions>
  <inkml:trace contextRef="#ctx0" brushRef="#br0">1 7 24575,'15'-6'0,"8"7"0,0 10 0,12 8 0,-5 4 0,6 1 0,8-5 0,-13 3 0,5-8 0,-13 2 0,-6-5 0,-2-1 0,1 1 0,-4 0 0,3-5 0,-9 3 0,3-4 0,-3 1 0,-1-1 0,0-5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2:07.715"/>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0 18 16383,'69'11'0,"-14"-2"0,-40-9 0,0 0 0,17 10 0,-1-7 0,8 7 0,-16-10 0,-2 0 0,12 0 0,-6 0 0,11 0 0,-9 0 0,-5 5 0,11-4 0,-11 9 0,11-9 0,-11 4 0,5-5 0,3 5 0,-12 1 0,10 0 0,-4-1 0,-8-5 0,17 0 0,-11 0 0,5 0 0,0 0 0,-1 0 0,3 0 0,-1 0 0,5 0 0,-5 0 0,6 0 0,1 0 0,-1 0 0,7 0 0,2 0 0,15 0 0,-6 0 0,5 5 0,-14-3 0,5 4 0,-12-6 0,0 5 0,-10-4 0,1 4 0,-5-5 0,5 0 0,9 0 0,-11 0 0,18 0 0,-15 0 0,6 0 0,1 0 0,6 0 0,-11 0 0,24 0 0,-15 0 0,35 0 0,-20-6 0,12 5 0,-35-5 0,7 0 0,-27 5 0,19-4 0,-3 5 0,1 0 0,3 0 0,-4 0 0,1 0 0,13-6 0,-5 4 0,6-9 0,-1 4 0,2 0 0,0 1 0,5 6 0,-5 0 0,0 0 0,6 0 0,-13 6 0,12-5 0,-12 4 0,5-5 0,-6 0 0,-13 0 0,10 0 0,-16 0 0,32 0 0,-23 0 0,61 0 0,-42 0 0,37 0 0,-31 0 0,0 0 0,-14 0 0,19 0 0,-17-6 0,7 5 0,9-11 0,-22 10 0,17-4 0,-21 6 0,5-5 0,-5 4 0,14-5 0,24 6 0,-3 0 0,12 0 0,-18 0 0,-7 0 0,-13 0 0,10 0 0,-10 0 0,6 0 0,-2-5 0,0 3 0,-5-3 0,6 5 0,-1 0 0,2 0 0,0 0 0,5-6 0,-12 5 0,6-5 0,-8 6 0,0 0 0,1-6 0,-1 5 0,-6-4 0,12 5 0,-3 0 0,6 0 0,36 5 0,-28-3 0,37 3 0,-36 1 0,13-4 0,3 3 0,-20-5 0,40 0 0,-44 0 0,31 0 0,-18 0 0,-12 0 0,4 0 0,-20 0 0,3 0 0,-3 0 0,35-5 0,-15 3 0,24-4 0,-16 6 0,11 0 0,-19 0 0,13 0 0,-25 0 0,13 0 0,-7 0 0,22 0 0,-25 0 0,24 0 0,-28 0 0,6 0 0,-8 0 0,-6 0 0,-1 0 0,-7-5 0,7 4 0,6-4 0,17 5 0,-8 0 0,14 0 0,-5 0 0,-6 0 0,18 0 0,-18 0 0,13 0 0,-15 0 0,5 0 0,-12 0 0,5 0 0,-6 0 0,-1 0 0,0 0 0,1 0 0,14 0 0,-4 0 0,12 0 0,-7 0 0,0 0 0,8 0 0,-20 0 0,17 0 0,-18 0 0,29 0 0,-12 0 0,5 0 0,-3 6 0,-4-5 0,8 6 0,-3-7 0,-7 0 0,-7 0 0,-1 0 0,-14 0 0,-2 0 0,-1-5 0,-4 3 0,8-3 0,-9 5 0,4 0 0,13 0 0,1 6 0,8-5 0,2 5 0,-12-6 0,5 0 0,-6 5 0,-7-3 0,-7 3 0,3-5 0,2 0 0,-4 0 0,12 0 0,-18 5 0,9-4 0,2 4 0,1-5 0,6 0 0,-5 5 0,-3-3 0,-5 3 0,15-5 0,-11 0 0,12 0 0,-18 0 0,1 4 0,7-3 0,-6 4 0,7-10 0,-10-1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2:10.348"/>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72 16383,'64'-17'0,"-2"6"0,-31 6 0,20 5 0,3-6 0,8-1 0,-8 0 0,3 1 0,-7 2 0,0 1 0,7-1 0,-2 2 0,32 2 0,-42 0 0,-7 0 0,-4 0 0,-15 5 0,12 0 0,-8 1 0,10-1 0,-4-5 0,5 0 0,11 0 0,-11 0 0,22 0 0,-9 0 0,0 0 0,4 5 0,-21-4 0,-1 5 0,-8-6 0,5 0 0,7 0 0,-5 0 0,5 5 0,-11-4 0,7 4 0,1 0 0,7-3 0,-1 3 0,7-5 0,-5 0 0,-1 0 0,-2-5 0,-5 3 0,-5-3 0,13 5 0,-19 0 0,14 0 0,-1 5 0,-1-4 0,3 4 0,1 0 0,-5-3 0,7 8 0,-1-8 0,0 3 0,-5-5 0,-3 0 0,-1 0 0,-4 0 0,8 0 0,-8 0 0,4 0 0,0 0 0,-4 0 0,13-4 0,-6 2 0,3-2 0,-4 4 0,-7-5 0,5 3 0,1-3 0,-1 5 0,3 0 0,-8 0 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17:20:53.674"/>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1 176 16383,'70'-12'0,"-6"2"0,-27 10 0,-1-5 0,0 4 0,8-5 0,18 6 0,-12 0 0,5 0 0,-21 0 0,-3 0 0,5 0 0,-6 0 0,5 6 0,-11-5 0,5 4 0,-2-5 0,-4 0 0,4 0 0,6-5 0,-2 4 0,3-4 0,-5 5 0,-1 0 0,3 0 0,5 0 0,0 0 0,1 0 0,-12 0 0,23 0 0,-20 0 0,30 0 0,-20 0 0,5 0 0,-6 0 0,-1 0 0,33 0 0,-25 0 0,25 0 0,-26 6 0,48-5 0,-19 2 0,3 0 0,-15-3 0,-1 0 0,12 0 0,-7 0 0,-19 0 0,-2 0 0,0 5 0,-5 2 0,13 0 0,-6-1 0,7-6 0,7 0 0,11 0 0,10 0 0,-8 0 0,3 0 0,-21 0 0,6 0 0,-8 0 0,-7 0 0,-2 0 0,0 0 0,-5 5 0,13-4 0,-6 5 0,14-6 0,41 0 0,-29 0 0,27 0 0,-46-6 0,0 5 0,8-5 0,-6 6 0,5 0 0,-7 0 0,8 0 0,-13 0 0,11 0 0,-13 5 0,0-3 0,5 4 0,-18-6 0,33 0 0,-23 0 0,20 0 0,-12 0 0,-5 0 0,-6 0 0,17 0 0,-8 0 0,30 0 0,11 0 0,-7 0 0,-10 0 0,-6-7 0,6 6 0,-13-11 0,16 11 0,17-4 0,-28 5 0,-7 0 0,1 0 0,14 0 0,0 0 0,4 0 0,-30-6 0,20-8 0,-3-1 0,1-10 0,4 9 0,-17-2 0,1 10 0,0 3 0,16 5 0,-4 0 0,14 0 0,-17 5 0,-1-3 0,-15 3 0,5-5 0,-18 0 0,24 0 0,-28 0 0,28 0 0,-24 0 0,41-5 0,-29-2 0,23 0 0,-24 1 0,2 6 0,-6 0 0,2 0 0,-10 0 0,5 0 0,0 0 0,1 0 0,6 0 0,-5 0 0,6 0 0,-1 0 0,2 0 0,0 0 0,5 0 0,-12 0 0,12 0 0,-5 6 0,15-5 0,-6 11 0,13-5 0,-20 1 0,18-2 0,-18-6 0,13 0 0,-15 0 0,-8-5 0,-8-2 0,-8-4 0,6 0 0,-4 6 0,4 0 0,2 5 0,-5-5 0,4 4 0,-1-9 0,-3 9 0,8-4 0,-10 5 0,4 0 0,-1-9 0,1-3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2:17.305"/>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0 120 16383,'65'-17'0,"0"3"0,-40 14 0,18 0 0,-5 0 0,13 0 0,-6 0 0,0-5 0,5 3 0,-12-3 0,12 5 0,-5 0 0,7 0 0,0 0 0,8 0 0,-7 0 0,15 0 0,1 0 0,3 0 0,-2 0 0,-24 0 0,3 0 0,-17 0 0,5 0 0,-8 5 0,9 1 0,-5 6 0,36 0 0,-12 2 0,29-6 0,3 5 0,1-5 0,-37-4 0,1 0 0,-4 3 0,0 0 0,41-6 0,-38 3 0,-1-1 0,30-3 0,-29 0 0,0 0 0,22 0 0,-5 0 0,-27 0 0,17 0 0,-18 6 0,32-5 0,-20 10 0,8-9 0,33 4 0,-9-6 0,-27 0 0,1 0 0,40 0 0,-3-7 0,-17 6 0,6-6 0,13 7 0,-48 0 0,0 0 0,43 0 0,-37 0 0,-2 0 0,22 0 0,7 0 0,-1 0 0,-18 0 0,0 0 0,9 0 0,-19 0 0,6 0 0,-1 0 0,-15 0 0,-2 0 0,-7 0 0,1-5 0,11-2 0,-9 0 0,16-5 0,6 11 0,-19-5 0,23 6 0,-18-6 0,7 4 0,5-4 0,-14 1 0,5 3 0,3-9 0,18 3 0,1-6 0,25-1 0,-15 7 0,7-5 0,-12 12 0,-15-11 0,-9 10 0,-16-4 0,-9 6 0,-5 0 0,8-4 0,-6 3 0,13-9 0,-14 8 0,5-8 0,3 8 0,-1-3 0,3 5 0,-5 0 0,0 0 0,1 0 0,0 0 0,5 0 0,2 0 0,8 0 0,7 0 0,0-5 0,0 3 0,7-4 0,-5 6 0,6 0 0,-8 0 0,0 0 0,0 0 0,0 0 0,-1 0 0,1 0 0,-7 0 0,15 0 0,-31 0 0,14 0 0,-26 0 0,12 0 0,18 0 0,0 0 0,15 0 0,-10 0 0,0 0 0,8 0 0,-6 0 0,5 6 0,-7-4 0,-7 3 0,15 1 0,-20-5 0,13 4 0,-29-5 0,17 0 0,-8 0 0,6 0 0,3 6 0,2 1 0,-3 0 0,3-1 0,-9-6 0,-6 0 0,0 0 0,5 0 0,-10 0 0,4 0 0,8 0 0,-16 0 0,28 6 0,-22 1 0,24 5 0,-12-5 0,6-1 0,-8-6 0,0 0 0,1 0 0,-7 0 0,-1-5 0,-1 4 0,1-4 0,7 5 0,-1 0 0,1 0 0,0 0 0,1 0 0,6 0 0,-5 0 0,6 0 0,-8 0 0,0 0 0,8 0 0,1 0 0,0 0 0,-8 0 0,4 0 0,-9 0 0,19 0 0,-6 0 0,7 0 0,7 0 0,-12-6 0,11 5 0,-20-5 0,12 6 0,-12 0 0,6-5 0,-14 4 0,5-5 0,18 6 0,-4 0 0,19 0 0,-16 0 0,-7 0 0,5 0 0,11 0 0,3 0 0,13 6 0,-7-4 0,26 4 0,-11-6 0,6 0 0,3 0 0,-29 0 0,-14 0 0,3 0 0,11 0 0,0 0 0,-15 0 0,2 0 0,27 0 0,-5 0 0,-12 0 0,16 0 0,-41 0 0,-1 0 0,-6 0 0,-1 0 0,0 0 0,-1-5 0,8 4 0,-7-10 0,0 10 0,4-9 0,-2 9 0,10-3 0,-5-2 0,-5 0 0,3-1 0,-3 2 0,5 5 0,-6 0 0,5 0 0,-16 0 0,14 5 0,-14-3 0,9 8 0,1-9 0,1 10 0,7-10 0,-1 10 0,0-10 0,-5 4 0,3-5 0,4 0 0,0 0 0,-1 0 0,-2 0 0,-17 0 0,16 0 0,0 0 0,5 6 0,2-5 0,-7 10 0,-10-10 0,11 10 0,2-10 0,1 10 0,6-4 0,-8-1 0,1 5 0,-1-4 0,7 0 0,11-2 0,-12-10 0,-3 4 0,-23-4 0,9 5 0,4 0 0,11 0 0,0 0 0,11 0 0,4 0 0,14 0 0,0 0 0,-7 0 0,5 0 0,-13 0 0,21 5 0,-26-4 0,11 10 0,-24-10 0,-6 5 0,5-6 0,-11 0 0,11 0 0,-5 0 0,1 0 0,3 0 0,-3-6 0,5 5 0,7-5 0,-5 6 0,6 0 0,-8 0 0,-6 0 0,-1 0 0,-2 0 0,-4 5 0,4 1 0,0 5 0,4 1 0,5-5 0,0-2 0,8-5 0,1 0 0,6 0 0,1 0 0,8-6 0,-6 4 0,5-4 0,-7 6 0,0 0 0,0 0 0,10 6 0,-7 1 0,6 0 0,-9 5 0,0-5 0,0 6 0,0-6 0,-18-1 0,6-6 0,-21 0 0,15 0 0,-3 0 0,-1 0 0,5 5 0,-11-4 0,10 5 0,13-1 0,8-4 0,8 5 0,-4-6 0,-14 0 0,-7 0 0,11 6 0,-21-5 0,21 6 0,-25-7 0,5 0 0,3 0 0,-7 0 0,14 0 0,-9 0 0,6 0 0,1 0 0,-1 0 0,1 0 0,6 5 0,2-3 0,0 9 0,5-10 0,-12 4 0,22-5 0,-19 0 0,6 0 0,-18 0 0,-7-5 0,11-1 0,-2 0 0,9 1 0,-3-1 0,-1 5 0,7-5 0,10 6 0,1 0 0,5-5 0,1 3 0,-6-4 0,-2 1 0,-8 4 0,-8-10 0,10 4 0,-7 0 0,1 2 0,-5-1 0,-5 5 0,14-5 0,17 0 0,-5 4 0,12-10 0,-35 6 0,8-7 0,-23 2 0,17 5 0,-5 1 0,7 5 0,-1 0 0,-6 0 0,-1 0 0,-7 0 0,7 0 0,1 0 0,0 0 0,-1 0 0,-6-5 0,5 3 0,-4-8 0,11 9 0,-11-9 0,21 3 0,-12 1 0,7 1 0,-5 5 0,-11 5 0,11 2 0,-11 4 0,4-5 0,1-1 0,-5-5 0,5 5 0,2-3 0,-6 3 0,7-5 0,-5 0 0,-4 0 0,9 0 0,-2 0 0,-2 0 0,1 0 0,-6 0 0,9 0 0,-1 0 0,3 0 0,-5 0 0,-7 5 0,11-4 0,-8 4 0,7-5 0,-5 0 0,2 0 0,3 0 0,-4 5 0,-1-4 0,2 10 0,8-4 0,24 6 0,-18-6 0,30 6 0,-33-12 0,13 5 0,-10-6 0,-6 0 0,-1 0 0,-6 0 0,5 6 0,-5-5 0,7 10 0,-7-10 0,-1 5 0,-7-1 0,5-4 0,-3 4 0,6-5 0,-7-5 0,12 4 0,-16-4 0,20 5 0,-21 0 0,13 0 0,-6 0 0,-3 0 0,8 0 0,-7 5 0,3 10 0,-5 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4:00.446"/>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0 11 16383,'77'-6'0,"-1"1"0,-23 12 0,17 1 0,19-1 0,1 6 0,-20-12 0,-1 0 0,30 12 0,-45-12 0,-1-1 0,29 7 0,-17-7 0,33 0 0,-24 0 0,-10 0 0,-15 0 0,-3 0 0,1 0 0,11 6 0,-13-5 0,0 10 0,5-10 0,-18 5 0,10-6 0,-12 0 0,7 0 0,-1 0 0,10 0 0,-13 0 0,6 5 0,-17-4 0,1 4 0,9-5 0,-7 0 0,14 0 0,-9 0 0,-5 0 0,8 0 0,-8 0 0,11 0 0,8 6 0,1-5 0,0 5 0,21 0 0,-17-4 0,27 5 0,-22-7 0,21 0 0,-19 0 0,28-7 0,-28 5 0,5-4 0,2 0 0,11 4 0,-15-1 0,0 0 0,2-3 0,15 5 0,-13-5 0,7 6 0,15 0 0,-19 0 0,29 0 0,-38 0 0,17 0 0,-2 0 0,2 6 0,5-5 0,-26 6 0,4-1 0,-10-5 0,13 11 0,0-11 0,-7 5 0,23-6 0,-4 0 0,16 0 0,-24 4 0,2 0 0,-12-3 0,0 0 0,17 3 0,-1 0 0,30-4 0,-44 0 0,4 0 0,31 4 0,1 0 0,-27-3 0,0 0 0,31 3 0,-4 0 0,-2-4 0,-9-6 0,-12 5 0,-24-10 0,-2 9 0,0-3 0,-5 5 0,6 0 0,-1 6 0,-5 0 0,20 8 0,19 4 0,-2-9 0,3 3 0,-13-12 0,-2 0 0,1 0 0,4 0 0,-8 0 0,-7 0 0,15 0 0,-7 0 0,17 0 0,-27 0 0,0 0 0,35 0 0,-35 0 0,-1 0 0,19 0 0,8 0 0,-5 0 0,-3 0 0,7 0 0,-20 0 0,20 0 0,-6 0 0,1 0 0,15 0 0,-22 0 0,11 0 0,-5 0 0,1 0 0,7-6 0,-17 5 0,-1-6 0,-8 7 0,7 0 0,-5 0 0,14 0 0,1 7 0,3 1 0,-2 5 0,-3 1 0,-20-7 0,-2 4 0,-4-4 0,-2 0 0,13-2 0,0-5 0,-7 0 0,21-5 0,-9 3 0,6-4 0,3 0 0,-19 5 0,12-11 0,9 10 0,-4-4 0,6 6 0,-3 0 0,-14 0 0,3 0 0,33 0 0,-36 0 0,-1 0 0,30 7 0,-33 0 0,35 8 0,-20-8 0,22-1 0,3-6 0,-22 0 0,-16 1 0,-1-2 0,9-5 0,7 5 0,7-5 0,-14 6 0,6-6 0,17 5 0,-17-5 0,-2 8 0,2 3 0,25 3 0,-37-1 0,-3 0 0,16 0 0,-12 5 0,15-11 0,0 5 0,1-6 0,-1-6 0,-8 5 0,38-6 0,-21 7 0,17 6 0,-11-4 0,-20 3 0,-13-4 0,3-2 0,30 1 0,15 0 0,-21 0 0,-9 0 0,-14 0 0,2 0 0,-12 0 0,0 0 0,6 0 0,-6 0 0,0 0 0,-2-5 0,-7-2 0,1-5 0,-1 0 0,0-1 0,1 7 0,6 0 0,2 6 0,15 0 0,1 0 0,-12 0 0,15 0 0,-24 0 0,36 0 0,-20 0 0,-7 0 0,22 0 0,-32 0 0,36 6 0,-15-5 0,1 11 0,0-10 0,7 10 0,-14-11 0,5 6 0,-7-7 0,16 0 0,-12-6 0,5 4 0,-24-4 0,-8 6 0,0 0 0,-5 0 0,4 0 0,-1 5 0,-5 1 0,8 4 0,-9-4 0,9-2 0,-3-4 0,-1 0 0,1 5 0,-1-4 0,2 14 0,3-3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4:05.824"/>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1 16383,'70'0'0,"-3"0"0,-37 0 0,29 0 0,6 6 0,15 2 0,-27 0 0,0-1 0,31 1 0,15-1 0,-47-6 0,1-2 0,15 1 0,3 0 0,-2 0 0,2 0 0,2 0 0,1 0 0,8 0 0,-3 0 0,-24 0 0,1 0 0,20 0 0,1 0 0,-15 0 0,-5 0 0,37 0 0,-41 0 0,-1 0 0,28 7 0,8-6 0,10 6 0,-31-7 0,-11 0 0,-1 0 0,6 0 0,-8 0 0,0 0 0,18 0 0,6 0 0,-15 0 0,5 0 0,3 0 0,-16 6 0,3 1 0,38 2 0,-43 1 0,-1 0 0,42-2 0,-9 5 0,-13-12 0,3 0 0,-36-8 0,7 0 0,6 1 0,24 6 0,-7 0 0,16 6 0,-24-5 0,17 12 0,-11-11 0,29 11 0,-23-11 0,5 4 0,-8-6 0,0 0 0,0 6 0,-7 1 0,-9 1 0,-10 3 0,0-10 0,2 11 0,15-11 0,10 11 0,19-10 0,-22 4 0,-7-5 0,2-2 0,20 1 0,-13 0 0,1 0 0,24 0 0,-31-3 0,-1-1 0,14 2 0,-24-5 0,1 0 0,36 6 0,2-6 0,6 7 0,-9 0 0,2 0 0,-35 0 0,1 0 0,39 0 0,-3 0 0,-1 0 0,6-7 0,-25 6 0,12-6 0,-28 1 0,20 5 0,-29-5 0,11 0 0,12-2 0,14-5 0,-35 9 0,2 0 0,8-2 0,0 0 0,25-2 0,-31 0 0,-1 0 0,20-6 0,5 6 0,-15 2 0,-10 6 0,-15-5 0,5 4 0,-16-4 0,16 5 0,2 6 0,-10-5 0,23 5 0,4-6 0,13 0 0,21 0 0,-6 0 0,-1 7 0,0-6 0,9 6 0,-6-1 0,-38-2 0,0 1 0,-2-1 0,-2 0 0,42 9 0,-39-9 0,1 0 0,3 4 0,0 0 0,0-3 0,2-1 0,7 4 0,0-2 0,-9-5 0,-3 0 0,38 12 0,-33-12 0,-1 0 0,19 11 0,-24-11 0,1-1 0,36 13 0,1-4 0,8-1 0,-1-1 0,-6-7 0,-37 0 0,-2 0 0,16 0 0,-13-4 0,1 0 0,23 2 0,-5-1 0,4-1 0,-24 4 0,0 0 0,17 0 0,-2 0 0,21 0 0,-16 0 0,9 0 0,-9 0 0,17 6 0,6-4 0,0 5 0,-6-7 0,6 0 0,1 0 0,1 0 0,-15-6 0,-34 5 0,3 0 0,9-5 0,0-1 0,-7 3 0,0 0 0,15 0 0,-2-1 0,29-9 0,-6 6 0,-38 0 0,1 0 0,36 0 0,-1 1 0,-3 7 0,-22 0 0,-3 0 0,-3 6 0,-2 6 0,-7 2 0,3-2 0,-28-7 0,11 1 0,-5-5 0,14 4 0,1-5 0,14 6 0,11 2 0,10 7 0,17 0 0,-6-7 0,6 5 0,-9-11 0,10 4 0,0-12 0,-15-7 0,0-2 0,-13-5 0,-6 12 0,12 2 0,-15-1 0,8 6 0,0-5 0,0 6 0,1 0 0,-1 0 0,0 0 0,-8 0 0,-1 0 0,-8 0 0,0 0 0,-7 0 0,-2 0 0,-7 0 0,1 5 0,6-4 0,-5 5 0,-1-1 0,-2-4 0,2 4 0,8-5 0,31 0 0,-18 0 0,25-6 0,-13 4 0,1-4 0,7 6 0,-9 0 0,28 0 0,-36 0 0,1 4 0,-3-1 0,-12-1 0,46 5 0,-46-7 0,21 0 0,-15 0 0,15-6 0,24 5 0,-15-5 0,8 6 0,-34 0 0,-15 0 0,1 0 0,6 0 0,-5 0 0,12 0 0,-5 0 0,7 0 0,0 0 0,-13-5 0,10-3 0,-11-4 0,14-1 0,0-6 0,0 5 0,-7-5 0,5 6 0,-18 6 0,10 1 0,-12 6 0,7 0 0,-1 0 0,7 0 0,2 0 0,15 0 0,-6 0 0,36 6 0,-37-4 0,28 3 0,-29 1 0,10-4 0,-1 10 0,-8-11 0,13 5 0,-1-6 0,7 0 0,-20 0 0,0 0 0,25 0 0,-13 3 0,1 0 0,21-1 0,-36 4 0,-1 0 0,20-5 0,18 5 0,-5-6 0,7 0 0,-35 0 0,-2 0 0,9 0 0,0 0 0,-1 0 0,1 7 0,36-6 0,-35 11 0,5-11 0,-14 2 0,3 0 0,43-3 0,-38 0 0,-1 0 0,19 0 0,-12 0 0,3 0 0,2 0 0,-3 0 0,-1 0 0,-7 0 0,1 0 0,-3 0 0,9 0 0,-4 0 0,-12 0 0,1 0 0,23 0 0,6 0 0,-16 0 0,-15 0 0,1 0 0,22 0 0,-19 1 0,-2-2 0,-2-5 0,1 5 0,8-11 0,10 10 0,-7-4 0,-8 6 0,-6 0 0,-1-5 0,-1-2 0,6-5 0,-23 0 0,5 0 0,-5 0 0,7 5 0,-1-4 0,0 10 0,8-5 0,-12 6 0,16 0 0,-9 0 0,13 0 0,0 6 0,0-5 0,31 17 0,-24-15 0,24 15 0,-6-17 0,-11 11 0,21-11 0,-33 5 0,12-6 0,-19 0 0,12 0 0,1 0 0,-13 0 0,11 0 0,-6 0 0,-5 6 0,11-5 0,18 10 0,-17-9 0,24 3 0,-31-5 0,0 0 0,0 0 0,0 0 0,0 0 0,0 0 0,7 0 0,18 0 0,-11 0 0,25 7 0,-28-6 0,23 12 0,-15-11 0,15 5 0,-14-7 0,5 0 0,-15 0 0,13 6 0,-11-4 0,14 10 0,-9-10 0,8 10 0,-5-10 0,-18 4 0,1 1 0,22-6 0,9 11 0,-21-10 0,-18 3 0,20-5 0,-5 0 0,7 0 0,0 0 0,0 0 0,9 0 0,21 0 0,-29 0 0,-1 3 0,5 2 0,-12-1 0,0 1 0,9 0 0,0 0 0,-4-1 0,-6-1 0,9-3 0,-24 0 0,3 0 0,-3 0 0,8 0 0,-1 0 0,-10 0 0,-13 0 0,-6-5 0,-9-1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4:07.966"/>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33 16383,'84'-18'0,"-6"3"0,-18 15 0,1 0 0,17 0 0,-7 0 0,-5 0 0,3 0 0,22 0 0,-17 0 0,-2 0 0,3 0 0,9 0 0,-37 0 0,4 0 0,-14 0 0,-1 0 0,0 0 0,1 0 0,-7 5 0,5-3 0,-5 3 0,6-5 0,-5 0 0,4 0 0,-11 0 0,17 11 0,-15-8 0,14 14 0,-22-11 0,7 0 0,7 3 0,-1-8 0,2 4 0,7-5 0,-19 0 0,9 5 0,7-4 0,-16 9 0,18-9 0,-17 8 0,-1-7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34:15.313"/>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93 16383,'83'-34'0,"-3"3"0,-35 24 0,54-5 0,-10 10 0,9-4 0,-41 6 0,-3 0 0,16 0 0,29 0 0,-13 0 0,-6 0 0,-1 6 0,7-4 0,-29 9 0,26-10 0,-41 5 0,40 0 0,-25 2 0,20 0 0,20 5 0,-12-4 0,-31-2 0,-1 1 0,19 0 0,27 5 0,-40-12 0,24 5 0,-23 0 0,10-4 0,1 4 0,15-6 0,-29 0 0,16 0 0,-18-6 0,23 4 0,-15-10 0,5 11 0,-16-5 0,-7 6 0,-2 0 0,10 5 0,-13 2 0,20 0 0,-34-2 0,15-5 0,-16 0 0,18 0 0,-5 0 0,12 0 0,-5 0 0,0 0 0,5 0 0,12 0 0,-13 0 0,17-6 0,-28-1 0,-1 0 0,5 2 0,-10-1 0,18 5 0,-12-4 0,5 5 0,1 0 0,1 5 0,7-3 0,-7 3 0,5 1 0,-5-4 0,38 9 0,-24-4 0,24 0 0,-38-1 0,-2-6 0,0 6 0,2-5 0,15 11 0,10-10 0,19 11 0,-7-12 0,13 13 0,-31-7 0,29 1 0,1 5 0,-44-9 0,2 0 0,14 4 0,-2-1 0,22 1 0,-35-5 0,-1 0 0,19-3 0,0 6 0,0 1 0,-15 1 0,12 4 0,-19-10 0,12 4 0,1 0 0,-6-5 0,29 6 0,-32-7 0,23 0 0,-21 0 0,17 0 0,-7 0 0,5 0 0,-16 5 0,0-3 0,8 3 0,1 2 0,1-6 0,-3 5 0,-7 0 0,23-5 0,-17 5 0,17-6 0,-36 0 0,17 0 0,-22 0 0,24-6 0,-13-1 0,0 0 0,-2 1 0,-6 0 0,-1 0 0,7-1 0,2 1 0,23 6 0,-4 0 0,-11 3 0,2 1 0,22-3 0,2 5 0,13-6 0,-52 0 0,10 3 0,2 1 0,13 4 0,15 6 0,-10 0 0,-11-7 0,-7 5 0,-7-11 0,6 5 0,-13-1 0,5-3 0,-7 3 0,1-11 0,6-1 0,-5-5 0,5 5 0,-6 1 0,-1 6 0,1 0 0,6 0 0,2-5 0,0 3 0,13-4 0,-18 6 0,34 7 0,-22-3 0,1 0 0,22 4 0,-18 0 0,0-3 0,15-3 0,19 4 0,-36-5 0,-1-2 0,30 1 0,-21 0 0,-3 0 0,4 0 0,-11 0 0,0 0 0,8 0 0,-6 0 0,10 0 0,-10 0 0,6-3 0,4 0 0,18 1 0,-15-5 0,-2 1 0,-2 4 0,12-11 0,-22 12 0,13-11 0,-13 10 0,5-4 0,-7 6 0,8-6 0,-6 4 0,28-10 0,-24 5 0,17 0 0,-23 1 0,7 6 0,-5 0 0,6 0 0,-8 0 0,0 0 0,-7 0 0,5 0 0,-12 0 0,-1 0 0,5 0 0,4 0 0,1 0 0,-2 0 0,-16 0 0,-12 0 0,18 5 0,-9-4 0,12 9 0,-17-9 0,5 4 0,-4-9 0,5 12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2:12:41.378"/>
    </inkml:context>
    <inkml:brush xml:id="br0">
      <inkml:brushProperty name="width" value="0.1" units="cm"/>
      <inkml:brushProperty name="height" value="0.1" units="cm"/>
    </inkml:brush>
  </inkml:definitions>
  <inkml:trace contextRef="#ctx0" brushRef="#br0">158 2571 24575,'22'-16'0,"8"-9"0,-6 0 0,14-19 0,13-24-2007,-5 0 2007,-11 18 0,-1-1 0,19-31 0,0-1 0,-32 34 0,-3 0 0,8-17 0,-11-28 0,-8 22 0,0-25 0,-14 6 0,-4 22 0,-3-1 0,-2 16 0,-2 0 0,-6-17 0,-2 0 0,3 20 0,0 3-89,-15-42 89,19 37 0,1 1 0,-4-10-61,14 11 0,0 1 61,-3-7 0,6-7 0,0 0 0,-3-3 0,3 11 0,2 4 0,3 6 0,0-6 1468,0 7-1468,0 2 613,-5 18-613,4 3 137,-4 11-137,1 6 0,3-5 0,-4 4 0,0-9 0,4 3 0,-9-4 0,4 6 0,0-1 0,-3 5 0,8 6 0,-8 1 0,3 14 0,-16 8 0,2 9 0,-3 8 0,-7-2 0,9 6 0,-9-11 0,5 8 0,7-10 0,-5-1 0,10-2 0,2-11 0,6-1 0,0-10 0,4 3 0,-4-8 0,5 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2:12:42.350"/>
    </inkml:context>
    <inkml:brush xml:id="br0">
      <inkml:brushProperty name="width" value="0.1" units="cm"/>
      <inkml:brushProperty name="height" value="0.1" units="cm"/>
    </inkml:brush>
  </inkml:definitions>
  <inkml:trace contextRef="#ctx0" brushRef="#br0">0 1 24575,'16'0'0,"1"5"0,12 2 0,1-1 0,6 5 0,1-5 0,-1 6 0,0-5 0,-11 3 0,3-9 0,-17 8 0,5-8 0,-6 4 0,6-5 0,-5 5 0,5 0 0,-6 1 0,1-1 0,4 0 0,-3 0 0,9 6 0,-4 0 0,6 1 0,-1-1 0,1-5 0,-6 4 0,-2-9 0,-9 3 0,-1-4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3T22:31:33.158"/>
    </inkml:context>
    <inkml:brush xml:id="br0">
      <inkml:brushProperty name="width" value="0.05" units="cm"/>
      <inkml:brushProperty name="height" value="0.05" units="cm"/>
    </inkml:brush>
  </inkml:definitions>
  <inkml:trace contextRef="#ctx0" brushRef="#br0">1399 1 24575,'-15'22'0,"0"-6"0,0 13 0,-1-5 0,0 7 0,1-7 0,-1 6 0,1-6 0,0-1 0,-1 7 0,-6-13 0,11 5 0,-9-7 0,4 0 0,-1-1 0,-12 2 0,5-8 0,-8 6 0,8-6 0,-14 8 0,3-1 0,-16 2 0,9 0 0,-7-1 0,6 1 0,-8 7 0,0-5 0,-2 4 0,-4 1 0,-18-1 0,18-2 0,2-2 0,-6-1 0,10-9 0,9 5 0,-7-12 0,15 12 0,-6-12 0,16 5 0,2-7 0,14-7 0,8 6 0,-5-6 0,3 7 0,-20 7 0,5-5 0,2-1 0,32-27 0,26-32 0,4 8 0,-1-6 0,-24 34 0,-7 0 0,-1 6 0,1-6 0,-7 7 0,5 7 0,-11-5 0,10 5 0,-10-7 0,4 1 0,1 6 0,-6-5 0,12 11 0,-11-4 0,4 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3T22:31:34.609"/>
    </inkml:context>
    <inkml:brush xml:id="br0">
      <inkml:brushProperty name="width" value="0.05" units="cm"/>
      <inkml:brushProperty name="height" value="0.05" units="cm"/>
    </inkml:brush>
  </inkml:definitions>
  <inkml:trace contextRef="#ctx0" brushRef="#br0">0 0 24575,'15'0'0,"-1"0"0,0 7 0,8 1 0,2 7 0,7-6 0,-7 4 0,-2-11 0,0 11 0,2-4 0,7 7 0,0-8 0,1 6 0,-1-5 0,1 7 0,-1-1 0,-7-6 0,-2 4 0,-8-11 0,0 4 0,1-6 0,-1 7 0,16 9 0,5 9-6784,16 1 6784,-9-2 0,-2-14 0,-16 3 0,-2-12 0,-14 6 0,-2-7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0:59:37.874"/>
    </inkml:context>
    <inkml:brush xml:id="br0">
      <inkml:brushProperty name="width" value="0.05" units="cm"/>
      <inkml:brushProperty name="height" value="0.05" units="cm"/>
    </inkml:brush>
  </inkml:definitions>
  <inkml:trace contextRef="#ctx0" brushRef="#br0">34 1279 24575,'0'-11'0,"0"1"0,0 0 0,0-16 0,0 11 0,0-16 0,0 8 0,5-8 0,-4 6 0,10-8 0,-3-7 0,4-7 0,2-20 0,-1 5 0,1-16 0,-1 21 0,2-34 0,-2 31 0,2-27 0,-2 26 0,1 1 0,-2 8 0,1 13 0,-6-3 0,3 12 0,-9-1 0,5 8 0,-2 7 0,-3 6 0,4-1 0,-5 1 0,0-1 0,0 1 0,0 0 0,0-1 0,0 1 0,0-1 0,0 1 0,0-1 0,-5 6 0,-6 5 0,-1 6 0,-4 10 0,5-4 0,-12 16 0,9-15 0,-9 16 0,12-18 0,0 5 0,1-10 0,-6 3 0,4-3 0,-4 0 0,6 3 0,0-3 0,-1 4 0,1 1 0,-1-1 0,6-14 0,0 6 0,5-12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0:59:38.872"/>
    </inkml:context>
    <inkml:brush xml:id="br0">
      <inkml:brushProperty name="width" value="0.05" units="cm"/>
      <inkml:brushProperty name="height" value="0.05" units="cm"/>
    </inkml:brush>
  </inkml:definitions>
  <inkml:trace contextRef="#ctx0" brushRef="#br0">0 11 24575,'0'-10'0,"10"9"0,23 16 0,1 6 0,18 17 0,-8-11 0,-11-2 0,2-8 0,-18-6 0,-1-5 0,-6-1 0,-4-5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0:59:40.656"/>
    </inkml:context>
    <inkml:brush xml:id="br0">
      <inkml:brushProperty name="width" value="0.05" units="cm"/>
      <inkml:brushProperty name="height" value="0.05" units="cm"/>
    </inkml:brush>
  </inkml:definitions>
  <inkml:trace contextRef="#ctx0" brushRef="#br0">1 1305 24575,'0'-11'0,"0"-5"0,0-1 0,0 0 0,0-4 0,0-3 0,0 6 0,5-16 0,2 9 0,5-12 0,6-6 0,2-2 0,0 0 0,3-14 0,1-3 0,1 0-369,-2-7 0,4-1 369,13 5-317,-15 7 317,22-16 0,-32 44 0,11-35 0,-14 26 0,-4-6 0,2 8 0,-8 8 0,3 11 0,-5 3 726,0 4-726,0 1 329,0-1-329,0 1 0,0 0 0,0-1 0,0 1 0,4-11 0,-3 3 0,4-4 0,-1 11 0,-2 2 0,-3 12 0,-4-7 0,-11 19 0,4-13 0,-9 13 0,4-8 0,-6 4 0,6 0 0,1-1 0,5-4 0,6 3 0,-5-8 0,9 9 0,-8-9 0,3 3 0,-4-4 0,-1 0 0,1 5 0,-1-4 0,1 8 0,0-8 0,4 8 0,-3-8 0,17 4 0,0-5 0,9 0 0,-1-5 0,-10 4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0:59:41.560"/>
    </inkml:context>
    <inkml:brush xml:id="br0">
      <inkml:brushProperty name="width" value="0.05" units="cm"/>
      <inkml:brushProperty name="height" value="0.05" units="cm"/>
    </inkml:brush>
  </inkml:definitions>
  <inkml:trace contextRef="#ctx0" brushRef="#br0">5 7 24575,'-5'-6'0,"25"11"0,-3 8 0,17 5 0,1 5 0,-11-16 0,-1 9 0,-7-15 0,-6 8 0,1-8 0,-1 4 0,0-1 0,0 2 0,6 5 0,-4-1 0,3-4 0,-4 3 0,-1-8 0,-4 4 0,-2-5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0:59:44.101"/>
    </inkml:context>
    <inkml:brush xml:id="br0">
      <inkml:brushProperty name="width" value="0.05" units="cm"/>
      <inkml:brushProperty name="height" value="0.05" units="cm"/>
    </inkml:brush>
  </inkml:definitions>
  <inkml:trace contextRef="#ctx0" brushRef="#br0">0 1191 24575,'0'-18'0,"0"-3"0,5 9 0,-4-4 0,9-6 0,-9 9 0,9-4 0,-9 7 0,4 5 0,-1-6 0,-2 1 0,7 4 0,-8-9 0,3 8 0,6-14 0,-2 4 0,8-6 0,2-13 0,1 4 0,6-18 0,1-3 0,2-17 0,-6 25 0,1-2 0,16-44 0,7 7-1165,-5 8 1165,-7 14 0,8-1 0,-9 16 0,5 2 0,-13 21 0,4-11 0,-12 11 0,-6 3 1165,-6 5-1165,0 5 0,-4 1 0,3 9 0,-14-3 0,3 13 0,-19 2 0,2 1 0,-5 9 0,-6-8 0,4 4 0,6-6 0,-15 7 0,25-10 0,-20 13 0,24-18 0,-5 11 0,5-8 0,1 4 0,0-4 0,-1 3 0,1-3 0,-1 4 0,1 0 0,0 1 0,-1-6 0,-5 5 0,-1-9 0,0 9 0,1-5 0,15 1 0,7-1 0,1-5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0:59:45.039"/>
    </inkml:context>
    <inkml:brush xml:id="br0">
      <inkml:brushProperty name="width" value="0.05" units="cm"/>
      <inkml:brushProperty name="height" value="0.05" units="cm"/>
    </inkml:brush>
  </inkml:definitions>
  <inkml:trace contextRef="#ctx0" brushRef="#br0">1 7 23184,'4'-6'0,"-3"11"683,9 8-683,-9 4 233,4 4-233,1 2 118,0 1-118,6 11 357,4-1-357,-3-3 0,3-4 0,-10-11 0,3-6 0,-8 0 0,4 1 0,-1-1 0,-2-15 0,2 7 0,-4-12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1T21:16:30.631"/>
    </inkml:context>
    <inkml:brush xml:id="br0">
      <inkml:brushProperty name="width" value="0.1" units="cm"/>
      <inkml:brushProperty name="height" value="0.1" units="cm"/>
    </inkml:brush>
  </inkml:definitions>
  <inkml:trace contextRef="#ctx0" brushRef="#br0">0 413 24575,'10'-10'0,"1"4"0,-6-4 0,5 9 0,-9-8 0,13 8 0,5-4 0,11 5 0,0 0 0,5 0 0,-5 0 0,7 0 0,-1 0 0,-6 0 0,5 6 0,-11-5 0,5 4 0,-7-5 0,-5 0 0,5 0 0,-11 0 0,10-5 0,-9 4 0,9-4 0,-4 5 0,6 0 0,4 0 0,2 0 0,0 0 0,6 0 0,-5 0 0,13 0 0,-5 0 0,13 0 0,-6 0 0,0 0 0,-2 0 0,0 0 0,-5 5 0,6-3 0,-8 8 0,0-3 0,1 5 0,-7-5 0,-1-2 0,-1-5 0,-4 0 0,5 0 0,0 0 0,-5 0 0,-1 0 0,-7 0 0,-6 0 0,6 0 0,-5 0 0,10 0 0,-4 0 0,6 0 0,6 6 0,1-5 0,-6 4 0,4-5 0,-5 0 0,-4-10 0,8 8 0,-14-13 0,-2 9 0,-2 0 0,-8-3 0,3 3 0,-8-4 0,-2 0 0,-4-1 0,-6-5 0,4-1 0,-10-6 0,4 1 0,-4-1 0,-7 0 0,10 5 0,-14-4 0,7-3 0,-5 0 0,1-5 0,13 17 0,0-7 0,7 13 0,-1-9 0,1 6 0,-1-1 0,5 1 0,-3-1 0,8 10 0,-4-2 0,5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250E-0EEC-3342-BAA1-2161A6B2A476}"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8A5-8FD6-EA4C-8C10-4D7FB5642262}" type="slidenum">
              <a:rPr lang="en-US" smtClean="0"/>
              <a:t>‹#›</a:t>
            </a:fld>
            <a:endParaRPr lang="en-US"/>
          </a:p>
        </p:txBody>
      </p:sp>
    </p:spTree>
    <p:extLst>
      <p:ext uri="{BB962C8B-B14F-4D97-AF65-F5344CB8AC3E}">
        <p14:creationId xmlns:p14="http://schemas.microsoft.com/office/powerpoint/2010/main" val="235246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179F8A5-8FD6-EA4C-8C10-4D7FB5642262}" type="slidenum">
              <a:rPr lang="en-US" smtClean="0"/>
              <a:t>1</a:t>
            </a:fld>
            <a:endParaRPr lang="en-US"/>
          </a:p>
        </p:txBody>
      </p:sp>
    </p:spTree>
    <p:extLst>
      <p:ext uri="{BB962C8B-B14F-4D97-AF65-F5344CB8AC3E}">
        <p14:creationId xmlns:p14="http://schemas.microsoft.com/office/powerpoint/2010/main" val="52552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278903-D43D-0946-9CEC-88291162EE1D}" type="slidenum">
              <a:rPr lang="en-US" altLang="en-US" smtClean="0"/>
              <a:pPr/>
              <a:t>4</a:t>
            </a:fld>
            <a:endParaRPr lang="en-US" altLang="en-US"/>
          </a:p>
        </p:txBody>
      </p:sp>
    </p:spTree>
    <p:extLst>
      <p:ext uri="{BB962C8B-B14F-4D97-AF65-F5344CB8AC3E}">
        <p14:creationId xmlns:p14="http://schemas.microsoft.com/office/powerpoint/2010/main" val="26327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696913"/>
            <a:ext cx="6184900" cy="3479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D2C51D-2ECB-3D4A-9D6F-3285DDD63820}" type="slidenum">
              <a:rPr lang="en-US" smtClean="0"/>
              <a:t>17</a:t>
            </a:fld>
            <a:endParaRPr lang="en-US"/>
          </a:p>
        </p:txBody>
      </p:sp>
    </p:spTree>
    <p:extLst>
      <p:ext uri="{BB962C8B-B14F-4D97-AF65-F5344CB8AC3E}">
        <p14:creationId xmlns:p14="http://schemas.microsoft.com/office/powerpoint/2010/main" val="1239537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8A5-8FD6-EA4C-8C10-4D7FB5642262}" type="slidenum">
              <a:rPr lang="en-US" smtClean="0"/>
              <a:t>26</a:t>
            </a:fld>
            <a:endParaRPr lang="en-US"/>
          </a:p>
        </p:txBody>
      </p:sp>
    </p:spTree>
    <p:extLst>
      <p:ext uri="{BB962C8B-B14F-4D97-AF65-F5344CB8AC3E}">
        <p14:creationId xmlns:p14="http://schemas.microsoft.com/office/powerpoint/2010/main" val="3512955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12/1/21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7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060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838200"/>
          </a:xfrm>
        </p:spPr>
        <p:txBody>
          <a:bodyPr/>
          <a:lstStyle/>
          <a:p>
            <a:r>
              <a:rPr lang="en-US"/>
              <a:t>Click to edit Master title style</a:t>
            </a:r>
          </a:p>
        </p:txBody>
      </p:sp>
      <p:sp>
        <p:nvSpPr>
          <p:cNvPr id="3" name="Text Placeholder 2"/>
          <p:cNvSpPr>
            <a:spLocks noGrp="1"/>
          </p:cNvSpPr>
          <p:nvPr>
            <p:ph type="body" sz="half" idx="1"/>
          </p:nvPr>
        </p:nvSpPr>
        <p:spPr>
          <a:xfrm>
            <a:off x="1117600" y="1524000"/>
            <a:ext cx="523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53200" y="1524000"/>
            <a:ext cx="52324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8">
            <a:extLst>
              <a:ext uri="{FF2B5EF4-FFF2-40B4-BE49-F238E27FC236}">
                <a16:creationId xmlns:a16="http://schemas.microsoft.com/office/drawing/2014/main" id="{C22AB2A3-46B5-DE4E-8836-12687DADED50}"/>
              </a:ext>
            </a:extLst>
          </p:cNvPr>
          <p:cNvSpPr>
            <a:spLocks noGrp="1" noChangeArrowheads="1"/>
          </p:cNvSpPr>
          <p:nvPr>
            <p:ph type="sldNum" sz="quarter" idx="10"/>
          </p:nvPr>
        </p:nvSpPr>
        <p:spPr/>
        <p:txBody>
          <a:bodyPr/>
          <a:lstStyle>
            <a:lvl1pPr>
              <a:defRPr/>
            </a:lvl1pPr>
          </a:lstStyle>
          <a:p>
            <a:fld id="{BC7DDDEE-CAE0-A24B-A15C-825B383A33DC}" type="slidenum">
              <a:rPr lang="en-GB" altLang="en-US"/>
              <a:pPr/>
              <a:t>‹#›</a:t>
            </a:fld>
            <a:endParaRPr lang="en-GB" altLang="en-US"/>
          </a:p>
        </p:txBody>
      </p:sp>
    </p:spTree>
    <p:extLst>
      <p:ext uri="{BB962C8B-B14F-4D97-AF65-F5344CB8AC3E}">
        <p14:creationId xmlns:p14="http://schemas.microsoft.com/office/powerpoint/2010/main" val="3657526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5607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838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31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12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696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12/1/21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957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30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12/1/21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55354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customXml" Target="../ink/ink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8.xml"/><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6.xml"/><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customXml" Target="../ink/ink14.xml"/><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2.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39.png"/><Relationship Id="rId14" Type="http://schemas.openxmlformats.org/officeDocument/2006/relationships/customXml" Target="../ink/ink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19.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53.png"/><Relationship Id="rId4" Type="http://schemas.openxmlformats.org/officeDocument/2006/relationships/customXml" Target="../ink/ink22.xml"/><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customXml" Target="../ink/ink26.xml"/><Relationship Id="rId5" Type="http://schemas.openxmlformats.org/officeDocument/2006/relationships/image" Target="../media/image62.png"/><Relationship Id="rId4" Type="http://schemas.openxmlformats.org/officeDocument/2006/relationships/customXml" Target="../ink/ink2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customXml" Target="../ink/ink28.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76">
            <a:extLst>
              <a:ext uri="{FF2B5EF4-FFF2-40B4-BE49-F238E27FC236}">
                <a16:creationId xmlns:a16="http://schemas.microsoft.com/office/drawing/2014/main" id="{02DC0967-ECFB-46A2-ADEB-01374F3D3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7" y="0"/>
            <a:ext cx="12192001"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78">
            <a:extLst>
              <a:ext uri="{FF2B5EF4-FFF2-40B4-BE49-F238E27FC236}">
                <a16:creationId xmlns:a16="http://schemas.microsoft.com/office/drawing/2014/main" id="{533173E3-A708-4A63-AB1F-6729F5E53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40" name="Rectangle 80">
            <a:extLst>
              <a:ext uri="{FF2B5EF4-FFF2-40B4-BE49-F238E27FC236}">
                <a16:creationId xmlns:a16="http://schemas.microsoft.com/office/drawing/2014/main" id="{9D98FDEF-0256-4AA6-B4F5-14FEE180D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id="{11C81EC1-E2C4-BE41-B86A-1C257788F68F}"/>
              </a:ext>
            </a:extLst>
          </p:cNvPr>
          <p:cNvSpPr>
            <a:spLocks noGrp="1"/>
          </p:cNvSpPr>
          <p:nvPr>
            <p:ph type="ctrTitle"/>
          </p:nvPr>
        </p:nvSpPr>
        <p:spPr>
          <a:xfrm>
            <a:off x="4779109" y="1505064"/>
            <a:ext cx="5716338" cy="3042706"/>
          </a:xfrm>
        </p:spPr>
        <p:txBody>
          <a:bodyPr>
            <a:normAutofit/>
          </a:bodyPr>
          <a:lstStyle/>
          <a:p>
            <a:r>
              <a:rPr lang="en-US" sz="4800" dirty="0">
                <a:solidFill>
                  <a:schemeClr val="tx1"/>
                </a:solidFill>
              </a:rPr>
              <a:t>END-TO-END </a:t>
            </a:r>
            <a:br>
              <a:rPr lang="en-US" sz="4800" dirty="0">
                <a:solidFill>
                  <a:schemeClr val="tx1"/>
                </a:solidFill>
              </a:rPr>
            </a:br>
            <a:r>
              <a:rPr lang="en-US" sz="4800" dirty="0">
                <a:solidFill>
                  <a:schemeClr val="tx1"/>
                </a:solidFill>
              </a:rPr>
              <a:t>SECURE MESSAGING</a:t>
            </a:r>
            <a:br>
              <a:rPr lang="en-US" sz="4700" dirty="0">
                <a:solidFill>
                  <a:schemeClr val="tx1"/>
                </a:solidFill>
              </a:rPr>
            </a:br>
            <a:br>
              <a:rPr lang="en-US" sz="4700" dirty="0">
                <a:solidFill>
                  <a:schemeClr val="tx1"/>
                </a:solidFill>
              </a:rPr>
            </a:br>
            <a:r>
              <a:rPr lang="en-US" sz="3200" dirty="0">
                <a:solidFill>
                  <a:schemeClr val="tx1"/>
                </a:solidFill>
              </a:rPr>
              <a:t>Vitaly Shmatikov</a:t>
            </a:r>
            <a:endParaRPr lang="en-US" sz="4700" dirty="0">
              <a:solidFill>
                <a:schemeClr val="tx1"/>
              </a:solidFill>
            </a:endParaRPr>
          </a:p>
        </p:txBody>
      </p:sp>
      <p:pic>
        <p:nvPicPr>
          <p:cNvPr id="12" name="Picture 11" descr="Icon&#10;&#10;Description automatically generated">
            <a:extLst>
              <a:ext uri="{FF2B5EF4-FFF2-40B4-BE49-F238E27FC236}">
                <a16:creationId xmlns:a16="http://schemas.microsoft.com/office/drawing/2014/main" id="{77D65D4F-AE96-4042-9429-F05D15678C83}"/>
              </a:ext>
            </a:extLst>
          </p:cNvPr>
          <p:cNvPicPr>
            <a:picLocks noChangeAspect="1"/>
          </p:cNvPicPr>
          <p:nvPr/>
        </p:nvPicPr>
        <p:blipFill>
          <a:blip r:embed="rId3"/>
          <a:stretch>
            <a:fillRect/>
          </a:stretch>
        </p:blipFill>
        <p:spPr>
          <a:xfrm>
            <a:off x="2034784" y="3078479"/>
            <a:ext cx="1920758" cy="1925573"/>
          </a:xfrm>
          <a:prstGeom prst="rect">
            <a:avLst/>
          </a:prstGeom>
        </p:spPr>
      </p:pic>
      <p:sp>
        <p:nvSpPr>
          <p:cNvPr id="83" name="Rectangle 82">
            <a:extLst>
              <a:ext uri="{FF2B5EF4-FFF2-40B4-BE49-F238E27FC236}">
                <a16:creationId xmlns:a16="http://schemas.microsoft.com/office/drawing/2014/main" id="{8ABEB269-2208-4181-9DDB-A5C2D189B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384CBE60-0977-4285-9BF5-9D8271989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911CEBB-5C08-41C5-8954-C727FC8755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56FA950-4DFC-4710-A30A-6E55033CA4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9B4F6B64-4592-0042-B01D-7841F97BC43B}"/>
              </a:ext>
            </a:extLst>
          </p:cNvPr>
          <p:cNvPicPr>
            <a:picLocks noChangeAspect="1"/>
          </p:cNvPicPr>
          <p:nvPr/>
        </p:nvPicPr>
        <p:blipFill>
          <a:blip r:embed="rId4"/>
          <a:stretch>
            <a:fillRect/>
          </a:stretch>
        </p:blipFill>
        <p:spPr>
          <a:xfrm>
            <a:off x="1301506" y="1553805"/>
            <a:ext cx="1697733" cy="1697733"/>
          </a:xfrm>
          <a:prstGeom prst="rect">
            <a:avLst/>
          </a:prstGeom>
        </p:spPr>
      </p:pic>
    </p:spTree>
    <p:extLst>
      <p:ext uri="{BB962C8B-B14F-4D97-AF65-F5344CB8AC3E}">
        <p14:creationId xmlns:p14="http://schemas.microsoft.com/office/powerpoint/2010/main" val="5600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DFB37-45B1-3443-9636-C4AD3444FE01}"/>
              </a:ext>
            </a:extLst>
          </p:cNvPr>
          <p:cNvPicPr>
            <a:picLocks noChangeAspect="1"/>
          </p:cNvPicPr>
          <p:nvPr/>
        </p:nvPicPr>
        <p:blipFill>
          <a:blip r:embed="rId2"/>
          <a:srcRect/>
          <a:stretch/>
        </p:blipFill>
        <p:spPr>
          <a:xfrm>
            <a:off x="712738" y="534837"/>
            <a:ext cx="7002412" cy="5251809"/>
          </a:xfrm>
          <a:prstGeom prst="rect">
            <a:avLst/>
          </a:prstGeom>
        </p:spPr>
      </p:pic>
      <p:pic>
        <p:nvPicPr>
          <p:cNvPr id="11266" name="Picture 2" descr="Edward Snowden - Wikipedia">
            <a:extLst>
              <a:ext uri="{FF2B5EF4-FFF2-40B4-BE49-F238E27FC236}">
                <a16:creationId xmlns:a16="http://schemas.microsoft.com/office/drawing/2014/main" id="{46603DE4-3E63-2441-B62A-BE691143A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608" y="534838"/>
            <a:ext cx="1751696" cy="2109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BBA2B0-3261-D249-BFCA-4F4FE313C424}"/>
              </a:ext>
            </a:extLst>
          </p:cNvPr>
          <p:cNvSpPr txBox="1"/>
          <p:nvPr/>
        </p:nvSpPr>
        <p:spPr>
          <a:xfrm>
            <a:off x="5227607" y="5984608"/>
            <a:ext cx="6617517" cy="338554"/>
          </a:xfrm>
          <a:prstGeom prst="rect">
            <a:avLst/>
          </a:prstGeom>
          <a:noFill/>
        </p:spPr>
        <p:txBody>
          <a:bodyPr wrap="none" rtlCol="0">
            <a:spAutoFit/>
          </a:bodyPr>
          <a:lstStyle/>
          <a:p>
            <a:r>
              <a:rPr lang="en-US" sz="1600" i="1" dirty="0"/>
              <a:t>https://</a:t>
            </a:r>
            <a:r>
              <a:rPr lang="en-US" sz="1600" i="1" dirty="0" err="1"/>
              <a:t>www.dailydot.com</a:t>
            </a:r>
            <a:r>
              <a:rPr lang="en-US" sz="1600" i="1" dirty="0"/>
              <a:t>/debug/</a:t>
            </a:r>
            <a:r>
              <a:rPr lang="en-US" sz="1600" i="1" dirty="0" err="1"/>
              <a:t>nsa</a:t>
            </a:r>
            <a:r>
              <a:rPr lang="en-US" sz="1600" i="1" dirty="0"/>
              <a:t>-spy-</a:t>
            </a:r>
            <a:r>
              <a:rPr lang="en-US" sz="1600" i="1" dirty="0" err="1"/>
              <a:t>prgrams</a:t>
            </a:r>
            <a:r>
              <a:rPr lang="en-US" sz="1600" i="1" dirty="0"/>
              <a:t>-prism-</a:t>
            </a:r>
            <a:r>
              <a:rPr lang="en-US" sz="1600" i="1" dirty="0" err="1"/>
              <a:t>fairview</a:t>
            </a:r>
            <a:r>
              <a:rPr lang="en-US" sz="1600" i="1" dirty="0"/>
              <a:t>-blarney/</a:t>
            </a:r>
          </a:p>
        </p:txBody>
      </p:sp>
    </p:spTree>
    <p:extLst>
      <p:ext uri="{BB962C8B-B14F-4D97-AF65-F5344CB8AC3E}">
        <p14:creationId xmlns:p14="http://schemas.microsoft.com/office/powerpoint/2010/main" val="209812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Packet Inspection</a:t>
            </a:r>
          </a:p>
        </p:txBody>
      </p:sp>
      <p:sp>
        <p:nvSpPr>
          <p:cNvPr id="8" name="Rectangle 7"/>
          <p:cNvSpPr/>
          <p:nvPr/>
        </p:nvSpPr>
        <p:spPr>
          <a:xfrm>
            <a:off x="7239000" y="2000250"/>
            <a:ext cx="1257300" cy="400050"/>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user data</a:t>
            </a:r>
          </a:p>
        </p:txBody>
      </p:sp>
      <p:sp>
        <p:nvSpPr>
          <p:cNvPr id="9" name="Rectangle 8"/>
          <p:cNvSpPr/>
          <p:nvPr/>
        </p:nvSpPr>
        <p:spPr>
          <a:xfrm>
            <a:off x="6153150" y="2000250"/>
            <a:ext cx="1085850" cy="400050"/>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Application header</a:t>
            </a:r>
          </a:p>
        </p:txBody>
      </p:sp>
      <p:sp>
        <p:nvSpPr>
          <p:cNvPr id="10" name="Rectangle 9"/>
          <p:cNvSpPr/>
          <p:nvPr/>
        </p:nvSpPr>
        <p:spPr>
          <a:xfrm>
            <a:off x="5124450" y="2000250"/>
            <a:ext cx="1028700" cy="400050"/>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TCP header</a:t>
            </a:r>
          </a:p>
        </p:txBody>
      </p:sp>
      <p:sp>
        <p:nvSpPr>
          <p:cNvPr id="11" name="Rectangle 10"/>
          <p:cNvSpPr/>
          <p:nvPr/>
        </p:nvSpPr>
        <p:spPr>
          <a:xfrm>
            <a:off x="4152900" y="2000250"/>
            <a:ext cx="971550" cy="400050"/>
          </a:xfrm>
          <a:prstGeom prst="rect">
            <a:avLst/>
          </a:prstGeom>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solidFill>
                  <a:schemeClr val="tx1"/>
                </a:solidFill>
              </a:rPr>
              <a:t>IP header</a:t>
            </a:r>
          </a:p>
        </p:txBody>
      </p:sp>
      <p:sp>
        <p:nvSpPr>
          <p:cNvPr id="12" name="TextBox 11"/>
          <p:cNvSpPr txBox="1"/>
          <p:nvPr/>
        </p:nvSpPr>
        <p:spPr>
          <a:xfrm>
            <a:off x="2438400" y="1992868"/>
            <a:ext cx="1361270" cy="369332"/>
          </a:xfrm>
          <a:prstGeom prst="rect">
            <a:avLst/>
          </a:prstGeom>
          <a:noFill/>
        </p:spPr>
        <p:txBody>
          <a:bodyPr wrap="none" rtlCol="0">
            <a:spAutoFit/>
          </a:bodyPr>
          <a:lstStyle/>
          <a:p>
            <a:r>
              <a:rPr lang="en-US" dirty="0"/>
              <a:t>IP datagram</a:t>
            </a:r>
          </a:p>
        </p:txBody>
      </p:sp>
      <p:sp>
        <p:nvSpPr>
          <p:cNvPr id="13" name="TextBox 12"/>
          <p:cNvSpPr txBox="1"/>
          <p:nvPr/>
        </p:nvSpPr>
        <p:spPr>
          <a:xfrm>
            <a:off x="2128684" y="2903488"/>
            <a:ext cx="3967317" cy="649224"/>
          </a:xfrm>
          <a:prstGeom prst="rect">
            <a:avLst/>
          </a:prstGeom>
          <a:noFill/>
          <a:ln>
            <a:noFill/>
          </a:ln>
        </p:spPr>
        <p:txBody>
          <a:bodyPr wrap="square" rtlCol="0">
            <a:spAutoFit/>
          </a:bodyPr>
          <a:lstStyle/>
          <a:p>
            <a:r>
              <a:rPr lang="en-US" dirty="0"/>
              <a:t>Internet service providers need only look at IP headers to perform routing</a:t>
            </a:r>
          </a:p>
        </p:txBody>
      </p:sp>
      <p:sp>
        <p:nvSpPr>
          <p:cNvPr id="14" name="TextBox 13"/>
          <p:cNvSpPr txBox="1"/>
          <p:nvPr/>
        </p:nvSpPr>
        <p:spPr>
          <a:xfrm>
            <a:off x="2212657" y="3674896"/>
            <a:ext cx="3967163" cy="646331"/>
          </a:xfrm>
          <a:prstGeom prst="rect">
            <a:avLst/>
          </a:prstGeom>
          <a:noFill/>
          <a:ln>
            <a:solidFill>
              <a:srgbClr val="4F81BD"/>
            </a:solidFill>
          </a:ln>
        </p:spPr>
        <p:txBody>
          <a:bodyPr wrap="square" rtlCol="0">
            <a:spAutoFit/>
          </a:bodyPr>
          <a:lstStyle/>
          <a:p>
            <a:r>
              <a:rPr lang="en-US" dirty="0"/>
              <a:t>Shallow packet inspection investigates lower level headers such as TCP/UDP</a:t>
            </a:r>
          </a:p>
        </p:txBody>
      </p:sp>
      <p:sp>
        <p:nvSpPr>
          <p:cNvPr id="15" name="TextBox 14"/>
          <p:cNvSpPr txBox="1"/>
          <p:nvPr/>
        </p:nvSpPr>
        <p:spPr>
          <a:xfrm>
            <a:off x="6768382" y="2895853"/>
            <a:ext cx="3967318" cy="646331"/>
          </a:xfrm>
          <a:prstGeom prst="rect">
            <a:avLst/>
          </a:prstGeom>
          <a:noFill/>
          <a:ln>
            <a:solidFill>
              <a:srgbClr val="4F81BD"/>
            </a:solidFill>
          </a:ln>
        </p:spPr>
        <p:txBody>
          <a:bodyPr wrap="square" rtlCol="0">
            <a:spAutoFit/>
          </a:bodyPr>
          <a:lstStyle/>
          <a:p>
            <a:r>
              <a:rPr lang="en-US" dirty="0"/>
              <a:t>Deep packet inspection (DPI) analyzes application headers and data</a:t>
            </a:r>
          </a:p>
        </p:txBody>
      </p:sp>
      <p:sp>
        <p:nvSpPr>
          <p:cNvPr id="16" name="Right Brace 15"/>
          <p:cNvSpPr/>
          <p:nvPr/>
        </p:nvSpPr>
        <p:spPr>
          <a:xfrm rot="5400000">
            <a:off x="7076947" y="1476503"/>
            <a:ext cx="495554" cy="2343150"/>
          </a:xfrm>
          <a:prstGeom prst="rightBrace">
            <a:avLst>
              <a:gd name="adj1" fmla="val 52331"/>
              <a:gd name="adj2" fmla="val 5077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ight Brace 16"/>
          <p:cNvSpPr/>
          <p:nvPr/>
        </p:nvSpPr>
        <p:spPr>
          <a:xfrm rot="5400000">
            <a:off x="5391023" y="2133727"/>
            <a:ext cx="495554" cy="1028700"/>
          </a:xfrm>
          <a:prstGeom prst="rightBrace">
            <a:avLst>
              <a:gd name="adj1" fmla="val 52331"/>
              <a:gd name="adj2" fmla="val 51591"/>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Right Brace 17"/>
          <p:cNvSpPr/>
          <p:nvPr/>
        </p:nvSpPr>
        <p:spPr>
          <a:xfrm rot="5400000">
            <a:off x="4362323" y="2133727"/>
            <a:ext cx="495554" cy="1028700"/>
          </a:xfrm>
          <a:prstGeom prst="rightBrace">
            <a:avLst>
              <a:gd name="adj1" fmla="val 52331"/>
              <a:gd name="adj2" fmla="val 4986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9" name="Picture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12657" y="3634997"/>
            <a:ext cx="6587966" cy="2580409"/>
          </a:xfrm>
          <a:prstGeom prst="rect">
            <a:avLst/>
          </a:prstGeom>
          <a:ln w="28575" cmpd="sng">
            <a:solidFill>
              <a:srgbClr val="FF0000"/>
            </a:solidFill>
          </a:ln>
        </p:spPr>
      </p:pic>
    </p:spTree>
    <p:extLst>
      <p:ext uri="{BB962C8B-B14F-4D97-AF65-F5344CB8AC3E}">
        <p14:creationId xmlns:p14="http://schemas.microsoft.com/office/powerpoint/2010/main" val="58180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8D6566E-D882-FB47-ADF2-DB681C75E64A}"/>
              </a:ext>
            </a:extLst>
          </p:cNvPr>
          <p:cNvPicPr>
            <a:picLocks noChangeAspect="1"/>
          </p:cNvPicPr>
          <p:nvPr/>
        </p:nvPicPr>
        <p:blipFill>
          <a:blip r:embed="rId2"/>
          <a:stretch>
            <a:fillRect/>
          </a:stretch>
        </p:blipFill>
        <p:spPr>
          <a:xfrm>
            <a:off x="749300" y="760730"/>
            <a:ext cx="5969000" cy="1282700"/>
          </a:xfrm>
          <a:prstGeom prst="rect">
            <a:avLst/>
          </a:prstGeom>
          <a:ln w="38100">
            <a:solidFill>
              <a:schemeClr val="tx1"/>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966318-6846-FF41-BFD7-4B1F0D85B8B6}"/>
              </a:ext>
            </a:extLst>
          </p:cNvPr>
          <p:cNvSpPr txBox="1"/>
          <p:nvPr/>
        </p:nvSpPr>
        <p:spPr>
          <a:xfrm>
            <a:off x="743203" y="2194560"/>
            <a:ext cx="3158237" cy="369332"/>
          </a:xfrm>
          <a:prstGeom prst="rect">
            <a:avLst/>
          </a:prstGeom>
          <a:noFill/>
        </p:spPr>
        <p:txBody>
          <a:bodyPr wrap="none" rtlCol="0">
            <a:spAutoFit/>
          </a:bodyPr>
          <a:lstStyle/>
          <a:p>
            <a:r>
              <a:rPr lang="en-US" dirty="0"/>
              <a:t>New York Times, October 2021</a:t>
            </a:r>
          </a:p>
        </p:txBody>
      </p:sp>
      <p:pic>
        <p:nvPicPr>
          <p:cNvPr id="6" name="Picture 5" descr="Graphical user interface, text&#10;&#10;Description automatically generated with medium confidence">
            <a:extLst>
              <a:ext uri="{FF2B5EF4-FFF2-40B4-BE49-F238E27FC236}">
                <a16:creationId xmlns:a16="http://schemas.microsoft.com/office/drawing/2014/main" id="{6B8EC1DD-9FF5-5F4D-AC81-0A316CD36165}"/>
              </a:ext>
            </a:extLst>
          </p:cNvPr>
          <p:cNvPicPr>
            <a:picLocks noChangeAspect="1"/>
          </p:cNvPicPr>
          <p:nvPr/>
        </p:nvPicPr>
        <p:blipFill>
          <a:blip r:embed="rId3"/>
          <a:stretch>
            <a:fillRect/>
          </a:stretch>
        </p:blipFill>
        <p:spPr>
          <a:xfrm>
            <a:off x="4279900" y="1884680"/>
            <a:ext cx="7162800" cy="2387600"/>
          </a:xfrm>
          <a:prstGeom prst="rect">
            <a:avLst/>
          </a:prstGeom>
          <a:ln w="38100">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4304A8CC-05C0-9649-8D5C-4B6655F57E77}"/>
              </a:ext>
            </a:extLst>
          </p:cNvPr>
          <p:cNvSpPr txBox="1"/>
          <p:nvPr/>
        </p:nvSpPr>
        <p:spPr>
          <a:xfrm>
            <a:off x="743202" y="4527610"/>
            <a:ext cx="8888477" cy="1200329"/>
          </a:xfrm>
          <a:prstGeom prst="rect">
            <a:avLst/>
          </a:prstGeom>
          <a:noFill/>
        </p:spPr>
        <p:txBody>
          <a:bodyPr wrap="square" rtlCol="0">
            <a:spAutoFit/>
          </a:bodyPr>
          <a:lstStyle/>
          <a:p>
            <a:pPr fontAlgn="base"/>
            <a:r>
              <a:rPr lang="en-US" sz="2400" dirty="0"/>
              <a:t>the software — known as “deep packet inspection” — filters through data traveling across an internet network, slowing down websites or removing whatever it has been programmed to block</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3F66E197-BECA-B34E-9B4B-D0EA7217BBCB}"/>
                  </a:ext>
                </a:extLst>
              </p14:cNvPr>
              <p14:cNvContentPartPr/>
              <p14:nvPr/>
            </p14:nvContentPartPr>
            <p14:xfrm>
              <a:off x="4210800" y="4733040"/>
              <a:ext cx="3082680" cy="69480"/>
            </p14:xfrm>
          </p:contentPart>
        </mc:Choice>
        <mc:Fallback xmlns="">
          <p:pic>
            <p:nvPicPr>
              <p:cNvPr id="8" name="Ink 7">
                <a:extLst>
                  <a:ext uri="{FF2B5EF4-FFF2-40B4-BE49-F238E27FC236}">
                    <a16:creationId xmlns:a16="http://schemas.microsoft.com/office/drawing/2014/main" id="{3F66E197-BECA-B34E-9B4B-D0EA7217BBCB}"/>
                  </a:ext>
                </a:extLst>
              </p:cNvPr>
              <p:cNvPicPr/>
              <p:nvPr/>
            </p:nvPicPr>
            <p:blipFill>
              <a:blip r:embed="rId5"/>
              <a:stretch>
                <a:fillRect/>
              </a:stretch>
            </p:blipFill>
            <p:spPr>
              <a:xfrm>
                <a:off x="4121160" y="4553040"/>
                <a:ext cx="3262320" cy="429120"/>
              </a:xfrm>
              <a:prstGeom prst="rect">
                <a:avLst/>
              </a:prstGeom>
            </p:spPr>
          </p:pic>
        </mc:Fallback>
      </mc:AlternateContent>
    </p:spTree>
    <p:extLst>
      <p:ext uri="{BB962C8B-B14F-4D97-AF65-F5344CB8AC3E}">
        <p14:creationId xmlns:p14="http://schemas.microsoft.com/office/powerpoint/2010/main" val="1465016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Interception</a:t>
            </a:r>
          </a:p>
        </p:txBody>
      </p:sp>
      <p:sp>
        <p:nvSpPr>
          <p:cNvPr id="3" name="Content Placeholder 2"/>
          <p:cNvSpPr>
            <a:spLocks noGrp="1"/>
          </p:cNvSpPr>
          <p:nvPr>
            <p:ph idx="1"/>
          </p:nvPr>
        </p:nvSpPr>
        <p:spPr/>
        <p:txBody>
          <a:bodyPr>
            <a:normAutofit/>
          </a:bodyPr>
          <a:lstStyle/>
          <a:p>
            <a:r>
              <a:rPr lang="en-US" sz="2400" dirty="0"/>
              <a:t>End-to-end encryption</a:t>
            </a:r>
          </a:p>
          <a:p>
            <a:pPr lvl="1"/>
            <a:r>
              <a:rPr lang="en-US" sz="2000" dirty="0"/>
              <a:t>TLS/HTTPS for communicating with servers</a:t>
            </a:r>
          </a:p>
          <a:p>
            <a:pPr lvl="1"/>
            <a:r>
              <a:rPr lang="en-US" sz="2000" dirty="0"/>
              <a:t>What about phone-to-phone?</a:t>
            </a:r>
          </a:p>
          <a:p>
            <a:endParaRPr lang="en-US" sz="2400" dirty="0"/>
          </a:p>
          <a:p>
            <a:endParaRPr lang="en-US" sz="2400" dirty="0"/>
          </a:p>
          <a:p>
            <a:endParaRPr lang="en-US" sz="2400" dirty="0"/>
          </a:p>
          <a:p>
            <a:endParaRPr lang="en-US" sz="2400" dirty="0"/>
          </a:p>
          <a:p>
            <a:pPr marL="0" indent="0">
              <a:buNone/>
            </a:pPr>
            <a:endParaRPr lang="en-US" sz="2400" dirty="0"/>
          </a:p>
        </p:txBody>
      </p:sp>
      <p:sp>
        <p:nvSpPr>
          <p:cNvPr id="4" name="Cloud 3"/>
          <p:cNvSpPr/>
          <p:nvPr/>
        </p:nvSpPr>
        <p:spPr>
          <a:xfrm>
            <a:off x="4130520" y="3905038"/>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Other major backbone</a:t>
            </a:r>
          </a:p>
        </p:txBody>
      </p:sp>
      <p:sp>
        <p:nvSpPr>
          <p:cNvPr id="5" name="Cloud 4"/>
          <p:cNvSpPr/>
          <p:nvPr/>
        </p:nvSpPr>
        <p:spPr>
          <a:xfrm>
            <a:off x="6817425" y="4322463"/>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AT&amp;T network</a:t>
            </a:r>
          </a:p>
        </p:txBody>
      </p:sp>
      <p:pic>
        <p:nvPicPr>
          <p:cNvPr id="7"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3942" y="4588396"/>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2" y="4940281"/>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8" descr="C:\Documents and Settings\rist\Local Settings\Temporary Internet Files\Content.IE5\CNYX6FYV\MCj04352420000[1].png"/>
          <p:cNvPicPr>
            <a:picLocks noChangeAspect="1" noChangeArrowheads="1"/>
          </p:cNvPicPr>
          <p:nvPr/>
        </p:nvPicPr>
        <p:blipFill>
          <a:blip r:embed="rId3" cstate="print"/>
          <a:srcRect/>
          <a:stretch>
            <a:fillRect/>
          </a:stretch>
        </p:blipFill>
        <p:spPr bwMode="auto">
          <a:xfrm>
            <a:off x="3124200" y="3760471"/>
            <a:ext cx="342900" cy="678452"/>
          </a:xfrm>
          <a:prstGeom prst="rect">
            <a:avLst/>
          </a:prstGeom>
          <a:noFill/>
        </p:spPr>
      </p:pic>
      <p:cxnSp>
        <p:nvCxnSpPr>
          <p:cNvPr id="10" name="Straight Arrow Connector 9"/>
          <p:cNvCxnSpPr>
            <a:stCxn id="8" idx="3"/>
            <a:endCxn id="7" idx="1"/>
          </p:cNvCxnSpPr>
          <p:nvPr/>
        </p:nvCxnSpPr>
        <p:spPr>
          <a:xfrm flipV="1">
            <a:off x="6188871" y="4706463"/>
            <a:ext cx="575071" cy="351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9" idx="3"/>
          </p:cNvCxnSpPr>
          <p:nvPr/>
        </p:nvCxnSpPr>
        <p:spPr>
          <a:xfrm>
            <a:off x="3467101" y="4099696"/>
            <a:ext cx="657225" cy="2085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2" name="Picture 11" descr="C:\Documents and Settings\rist\Local Settings\Temporary Internet Files\Content.IE5\CNYX6FYV\MCj04352420000[1].png"/>
          <p:cNvPicPr>
            <a:picLocks noChangeAspect="1" noChangeArrowheads="1"/>
          </p:cNvPicPr>
          <p:nvPr/>
        </p:nvPicPr>
        <p:blipFill>
          <a:blip r:embed="rId3" cstate="print"/>
          <a:srcRect/>
          <a:stretch>
            <a:fillRect/>
          </a:stretch>
        </p:blipFill>
        <p:spPr bwMode="auto">
          <a:xfrm>
            <a:off x="6796775" y="3760471"/>
            <a:ext cx="342900" cy="678452"/>
          </a:xfrm>
          <a:prstGeom prst="rect">
            <a:avLst/>
          </a:prstGeom>
          <a:noFill/>
        </p:spPr>
      </p:pic>
      <p:sp>
        <p:nvSpPr>
          <p:cNvPr id="13" name="TextBox 12"/>
          <p:cNvSpPr txBox="1"/>
          <p:nvPr/>
        </p:nvSpPr>
        <p:spPr>
          <a:xfrm>
            <a:off x="7139675" y="3703320"/>
            <a:ext cx="1843774" cy="369332"/>
          </a:xfrm>
          <a:prstGeom prst="rect">
            <a:avLst/>
          </a:prstGeom>
          <a:noFill/>
        </p:spPr>
        <p:txBody>
          <a:bodyPr wrap="none" rtlCol="0">
            <a:spAutoFit/>
          </a:bodyPr>
          <a:lstStyle/>
          <a:p>
            <a:r>
              <a:rPr lang="en-US" dirty="0"/>
              <a:t>Interception gear</a:t>
            </a:r>
          </a:p>
        </p:txBody>
      </p:sp>
      <p:cxnSp>
        <p:nvCxnSpPr>
          <p:cNvPr id="14" name="Straight Arrow Connector 13"/>
          <p:cNvCxnSpPr/>
          <p:nvPr/>
        </p:nvCxnSpPr>
        <p:spPr>
          <a:xfrm>
            <a:off x="6975320" y="4360348"/>
            <a:ext cx="0" cy="2123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Picture 14" descr="C:\Documents and Settings\rist\Local Settings\Temporary Internet Files\Content.IE5\CNYX6FYV\MCj04352420000[1].png"/>
          <p:cNvPicPr>
            <a:picLocks noChangeAspect="1" noChangeArrowheads="1"/>
          </p:cNvPicPr>
          <p:nvPr/>
        </p:nvPicPr>
        <p:blipFill>
          <a:blip r:embed="rId3" cstate="print"/>
          <a:srcRect/>
          <a:stretch>
            <a:fillRect/>
          </a:stretch>
        </p:blipFill>
        <p:spPr bwMode="auto">
          <a:xfrm>
            <a:off x="8724900" y="4418848"/>
            <a:ext cx="342900" cy="678452"/>
          </a:xfrm>
          <a:prstGeom prst="rect">
            <a:avLst/>
          </a:prstGeom>
          <a:noFill/>
        </p:spPr>
      </p:pic>
      <p:cxnSp>
        <p:nvCxnSpPr>
          <p:cNvPr id="16" name="Straight Arrow Connector 15"/>
          <p:cNvCxnSpPr>
            <a:endCxn id="15" idx="1"/>
          </p:cNvCxnSpPr>
          <p:nvPr/>
        </p:nvCxnSpPr>
        <p:spPr>
          <a:xfrm flipV="1">
            <a:off x="8130923" y="4758073"/>
            <a:ext cx="593978" cy="3027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7"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3503" y="4438924"/>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9"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2" y="484632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0"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2" y="4781637"/>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21" name="Straight Arrow Connector 20"/>
          <p:cNvCxnSpPr/>
          <p:nvPr/>
        </p:nvCxnSpPr>
        <p:spPr>
          <a:xfrm>
            <a:off x="5491046" y="4675057"/>
            <a:ext cx="319205" cy="1494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3"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305" y="4982644"/>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4"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4327" y="424228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6" name="Freeform 25"/>
          <p:cNvSpPr/>
          <p:nvPr/>
        </p:nvSpPr>
        <p:spPr>
          <a:xfrm>
            <a:off x="3458805" y="4274270"/>
            <a:ext cx="5324597" cy="886893"/>
          </a:xfrm>
          <a:custGeom>
            <a:avLst/>
            <a:gdLst>
              <a:gd name="connsiteX0" fmla="*/ 0 w 7099462"/>
              <a:gd name="connsiteY0" fmla="*/ 0 h 1182524"/>
              <a:gd name="connsiteX1" fmla="*/ 1178143 w 7099462"/>
              <a:gd name="connsiteY1" fmla="*/ 321290 h 1182524"/>
              <a:gd name="connsiteX2" fmla="*/ 2585795 w 7099462"/>
              <a:gd name="connsiteY2" fmla="*/ 458985 h 1182524"/>
              <a:gd name="connsiteX3" fmla="*/ 3534430 w 7099462"/>
              <a:gd name="connsiteY3" fmla="*/ 1025067 h 1182524"/>
              <a:gd name="connsiteX4" fmla="*/ 4727874 w 7099462"/>
              <a:gd name="connsiteY4" fmla="*/ 520183 h 1182524"/>
              <a:gd name="connsiteX5" fmla="*/ 6166128 w 7099462"/>
              <a:gd name="connsiteY5" fmla="*/ 1178061 h 1182524"/>
              <a:gd name="connsiteX6" fmla="*/ 7099462 w 7099462"/>
              <a:gd name="connsiteY6" fmla="*/ 826173 h 118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462" h="1182524">
                <a:moveTo>
                  <a:pt x="0" y="0"/>
                </a:moveTo>
                <a:cubicBezTo>
                  <a:pt x="373588" y="122396"/>
                  <a:pt x="747177" y="244793"/>
                  <a:pt x="1178143" y="321290"/>
                </a:cubicBezTo>
                <a:cubicBezTo>
                  <a:pt x="1609109" y="397787"/>
                  <a:pt x="2193081" y="341689"/>
                  <a:pt x="2585795" y="458985"/>
                </a:cubicBezTo>
                <a:cubicBezTo>
                  <a:pt x="2978510" y="576281"/>
                  <a:pt x="3177417" y="1014867"/>
                  <a:pt x="3534430" y="1025067"/>
                </a:cubicBezTo>
                <a:cubicBezTo>
                  <a:pt x="3891443" y="1035267"/>
                  <a:pt x="4289258" y="494684"/>
                  <a:pt x="4727874" y="520183"/>
                </a:cubicBezTo>
                <a:cubicBezTo>
                  <a:pt x="5166490" y="545682"/>
                  <a:pt x="5770863" y="1127063"/>
                  <a:pt x="6166128" y="1178061"/>
                </a:cubicBezTo>
                <a:cubicBezTo>
                  <a:pt x="6561393" y="1229059"/>
                  <a:pt x="7099462" y="826173"/>
                  <a:pt x="7099462" y="826173"/>
                </a:cubicBezTo>
              </a:path>
            </a:pathLst>
          </a:custGeom>
          <a:ln>
            <a:headEnd type="triangle"/>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BEB93EA-ADB9-7145-849B-97B904DB9084}"/>
              </a:ext>
            </a:extLst>
          </p:cNvPr>
          <p:cNvSpPr txBox="1"/>
          <p:nvPr/>
        </p:nvSpPr>
        <p:spPr>
          <a:xfrm>
            <a:off x="7181385" y="1234661"/>
            <a:ext cx="3791415" cy="954107"/>
          </a:xfrm>
          <a:prstGeom prst="rect">
            <a:avLst/>
          </a:prstGeom>
          <a:solidFill>
            <a:schemeClr val="accent2">
              <a:lumMod val="20000"/>
              <a:lumOff val="80000"/>
            </a:schemeClr>
          </a:soli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800" dirty="0"/>
              <a:t>What does this protect?</a:t>
            </a:r>
          </a:p>
          <a:p>
            <a:r>
              <a:rPr lang="en-US" sz="2800" dirty="0"/>
              <a:t>What does this leak?</a:t>
            </a:r>
          </a:p>
        </p:txBody>
      </p:sp>
      <p:pic>
        <p:nvPicPr>
          <p:cNvPr id="7170" name="Picture 2" descr="Key icon - Free download on Iconfinder">
            <a:extLst>
              <a:ext uri="{FF2B5EF4-FFF2-40B4-BE49-F238E27FC236}">
                <a16:creationId xmlns:a16="http://schemas.microsoft.com/office/drawing/2014/main" id="{F0FF7E40-B398-FB41-99CA-E3EDC783009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6187" y="4072652"/>
            <a:ext cx="6223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ey icon - Free download on Iconfinder">
            <a:extLst>
              <a:ext uri="{FF2B5EF4-FFF2-40B4-BE49-F238E27FC236}">
                <a16:creationId xmlns:a16="http://schemas.microsoft.com/office/drawing/2014/main" id="{5924AD0C-014C-5E41-9FE3-F76CB2439E90}"/>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66432" y="4675057"/>
            <a:ext cx="622300" cy="62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07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p:cNvPicPr>
            <a:picLocks noChangeAspect="1"/>
          </p:cNvPicPr>
          <p:nvPr/>
        </p:nvPicPr>
        <p:blipFill rotWithShape="1">
          <a:blip r:embed="rId2"/>
          <a:srcRect l="11147" t="27911" r="8779" b="7354"/>
          <a:stretch/>
        </p:blipFill>
        <p:spPr>
          <a:xfrm>
            <a:off x="727654" y="1808267"/>
            <a:ext cx="5367165" cy="3254274"/>
          </a:xfrm>
          <a:prstGeom prst="rect">
            <a:avLst/>
          </a:prstGeom>
        </p:spPr>
      </p:pic>
      <p:sp>
        <p:nvSpPr>
          <p:cNvPr id="12" name="Rectangle 11">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B2F9F6C-BAAB-5F40-8A7E-BB5F31A9130E}"/>
              </a:ext>
            </a:extLst>
          </p:cNvPr>
          <p:cNvSpPr>
            <a:spLocks noGrp="1"/>
          </p:cNvSpPr>
          <p:nvPr>
            <p:ph type="title"/>
          </p:nvPr>
        </p:nvSpPr>
        <p:spPr>
          <a:xfrm>
            <a:off x="7064082" y="642594"/>
            <a:ext cx="4472921" cy="1371600"/>
          </a:xfrm>
        </p:spPr>
        <p:txBody>
          <a:bodyPr>
            <a:normAutofit/>
          </a:bodyPr>
          <a:lstStyle/>
          <a:p>
            <a:pPr algn="ctr"/>
            <a:r>
              <a:rPr lang="en-US" dirty="0"/>
              <a:t>End-run Around HTTPS</a:t>
            </a:r>
          </a:p>
        </p:txBody>
      </p:sp>
      <p:sp>
        <p:nvSpPr>
          <p:cNvPr id="3" name="Content Placeholder 2"/>
          <p:cNvSpPr>
            <a:spLocks noGrp="1"/>
          </p:cNvSpPr>
          <p:nvPr>
            <p:ph idx="1"/>
          </p:nvPr>
        </p:nvSpPr>
        <p:spPr>
          <a:xfrm>
            <a:off x="7064082" y="2103120"/>
            <a:ext cx="4472922" cy="3931920"/>
          </a:xfrm>
        </p:spPr>
        <p:txBody>
          <a:bodyPr>
            <a:normAutofit/>
          </a:bodyPr>
          <a:lstStyle/>
          <a:p>
            <a:r>
              <a:rPr lang="en-US" sz="2400" dirty="0"/>
              <a:t>HTTPS terminates at the edge of Google networks</a:t>
            </a:r>
          </a:p>
          <a:p>
            <a:r>
              <a:rPr lang="en-US" sz="2400" dirty="0"/>
              <a:t>Before 2013, no encryption on internal communications between data centers</a:t>
            </a:r>
          </a:p>
          <a:p>
            <a:pPr lvl="1"/>
            <a:r>
              <a:rPr lang="en-US" sz="2200" dirty="0"/>
              <a:t>Over privately leased lines</a:t>
            </a:r>
          </a:p>
        </p:txBody>
      </p:sp>
      <p:sp>
        <p:nvSpPr>
          <p:cNvPr id="2" name="TextBox 1">
            <a:extLst>
              <a:ext uri="{FF2B5EF4-FFF2-40B4-BE49-F238E27FC236}">
                <a16:creationId xmlns:a16="http://schemas.microsoft.com/office/drawing/2014/main" id="{E75A3520-EB51-0744-AC34-7EDC009BB609}"/>
              </a:ext>
            </a:extLst>
          </p:cNvPr>
          <p:cNvSpPr txBox="1"/>
          <p:nvPr/>
        </p:nvSpPr>
        <p:spPr>
          <a:xfrm>
            <a:off x="2564685" y="5196840"/>
            <a:ext cx="3530134" cy="369332"/>
          </a:xfrm>
          <a:prstGeom prst="rect">
            <a:avLst/>
          </a:prstGeom>
          <a:noFill/>
        </p:spPr>
        <p:txBody>
          <a:bodyPr wrap="none" rtlCol="0">
            <a:spAutoFit/>
          </a:bodyPr>
          <a:lstStyle/>
          <a:p>
            <a:r>
              <a:rPr lang="en-US" dirty="0">
                <a:solidFill>
                  <a:schemeClr val="bg1"/>
                </a:solidFill>
              </a:rPr>
              <a:t>Actual NSA material (via Snowden)</a:t>
            </a:r>
          </a:p>
        </p:txBody>
      </p:sp>
    </p:spTree>
    <p:extLst>
      <p:ext uri="{BB962C8B-B14F-4D97-AF65-F5344CB8AC3E}">
        <p14:creationId xmlns:p14="http://schemas.microsoft.com/office/powerpoint/2010/main" val="135938181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01C8-B7FC-B04D-88A1-DF376D20EC75}"/>
              </a:ext>
            </a:extLst>
          </p:cNvPr>
          <p:cNvSpPr>
            <a:spLocks noGrp="1"/>
          </p:cNvSpPr>
          <p:nvPr>
            <p:ph type="title"/>
          </p:nvPr>
        </p:nvSpPr>
        <p:spPr/>
        <p:txBody>
          <a:bodyPr/>
          <a:lstStyle/>
          <a:p>
            <a:r>
              <a:rPr lang="en-US" dirty="0"/>
              <a:t>VPN</a:t>
            </a:r>
          </a:p>
        </p:txBody>
      </p:sp>
      <p:pic>
        <p:nvPicPr>
          <p:cNvPr id="6" name="Picture 5" descr="Diagram&#10;&#10;Description automatically generated">
            <a:extLst>
              <a:ext uri="{FF2B5EF4-FFF2-40B4-BE49-F238E27FC236}">
                <a16:creationId xmlns:a16="http://schemas.microsoft.com/office/drawing/2014/main" id="{0ED6750F-D54C-9A41-969F-920A1DF21B9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95550" y="1508760"/>
            <a:ext cx="7200900" cy="4151870"/>
          </a:xfrm>
          <a:prstGeom prst="rect">
            <a:avLst/>
          </a:prstGeom>
        </p:spPr>
      </p:pic>
      <p:sp>
        <p:nvSpPr>
          <p:cNvPr id="3" name="Oval 2">
            <a:extLst>
              <a:ext uri="{FF2B5EF4-FFF2-40B4-BE49-F238E27FC236}">
                <a16:creationId xmlns:a16="http://schemas.microsoft.com/office/drawing/2014/main" id="{2A53CCFA-2D84-5C48-BB31-0C76D78BC0EC}"/>
              </a:ext>
            </a:extLst>
          </p:cNvPr>
          <p:cNvSpPr/>
          <p:nvPr/>
        </p:nvSpPr>
        <p:spPr bwMode="auto">
          <a:xfrm>
            <a:off x="6324600" y="3489960"/>
            <a:ext cx="1447800" cy="2514600"/>
          </a:xfrm>
          <a:prstGeom prst="ellipse">
            <a:avLst/>
          </a:prstGeom>
          <a:noFill/>
          <a:ln w="50800" cap="flat" cmpd="sng" algn="ctr">
            <a:solidFill>
              <a:srgbClr val="FF0000"/>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20000"/>
              </a:spcBef>
              <a:spcAft>
                <a:spcPct val="0"/>
              </a:spcAft>
              <a:buClr>
                <a:schemeClr val="accent2"/>
              </a:buClr>
              <a:buFontTx/>
              <a:buChar char="•"/>
            </a:pPr>
            <a:endParaRPr lang="en-US" sz="2400">
              <a:solidFill>
                <a:schemeClr val="bg2"/>
              </a:solidFill>
              <a:latin typeface="Tahoma" pitchFamily="34" charset="0"/>
            </a:endParaRPr>
          </a:p>
        </p:txBody>
      </p:sp>
    </p:spTree>
    <p:extLst>
      <p:ext uri="{BB962C8B-B14F-4D97-AF65-F5344CB8AC3E}">
        <p14:creationId xmlns:p14="http://schemas.microsoft.com/office/powerpoint/2010/main" val="179205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333C86-F475-B34B-9FC6-6BAD5EB9B308}"/>
              </a:ext>
            </a:extLst>
          </p:cNvPr>
          <p:cNvPicPr>
            <a:picLocks noChangeAspect="1"/>
          </p:cNvPicPr>
          <p:nvPr/>
        </p:nvPicPr>
        <p:blipFill>
          <a:blip r:embed="rId2"/>
          <a:stretch>
            <a:fillRect/>
          </a:stretch>
        </p:blipFill>
        <p:spPr>
          <a:xfrm>
            <a:off x="731520" y="479156"/>
            <a:ext cx="6769408" cy="5899688"/>
          </a:xfrm>
          <a:prstGeom prst="rect">
            <a:avLst/>
          </a:prstGeom>
        </p:spPr>
      </p:pic>
      <p:pic>
        <p:nvPicPr>
          <p:cNvPr id="7" name="Picture 6">
            <a:extLst>
              <a:ext uri="{FF2B5EF4-FFF2-40B4-BE49-F238E27FC236}">
                <a16:creationId xmlns:a16="http://schemas.microsoft.com/office/drawing/2014/main" id="{30D95393-E077-754F-9890-BF22C0447195}"/>
              </a:ext>
            </a:extLst>
          </p:cNvPr>
          <p:cNvPicPr>
            <a:picLocks noChangeAspect="1"/>
          </p:cNvPicPr>
          <p:nvPr/>
        </p:nvPicPr>
        <p:blipFill>
          <a:blip r:embed="rId3"/>
          <a:stretch>
            <a:fillRect/>
          </a:stretch>
        </p:blipFill>
        <p:spPr>
          <a:xfrm>
            <a:off x="4343400" y="1989261"/>
            <a:ext cx="6979360" cy="3092839"/>
          </a:xfrm>
          <a:prstGeom prst="rect">
            <a:avLst/>
          </a:prstGeom>
          <a:solidFill>
            <a:schemeClr val="accent3">
              <a:lumMod val="75000"/>
            </a:schemeClr>
          </a:solidFill>
          <a:ln w="50800">
            <a:solidFill>
              <a:schemeClr val="tx1"/>
            </a:solidFill>
          </a:ln>
        </p:spPr>
      </p:pic>
    </p:spTree>
    <p:extLst>
      <p:ext uri="{BB962C8B-B14F-4D97-AF65-F5344CB8AC3E}">
        <p14:creationId xmlns:p14="http://schemas.microsoft.com/office/powerpoint/2010/main" val="405156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1371600"/>
          </a:xfrm>
        </p:spPr>
        <p:txBody>
          <a:bodyPr>
            <a:normAutofit/>
          </a:bodyPr>
          <a:lstStyle/>
          <a:p>
            <a:r>
              <a:rPr lang="en-US" dirty="0"/>
              <a:t>Signal Protocol</a:t>
            </a:r>
          </a:p>
        </p:txBody>
      </p:sp>
      <p:sp>
        <p:nvSpPr>
          <p:cNvPr id="3" name="Content Placeholder 2"/>
          <p:cNvSpPr>
            <a:spLocks noGrp="1"/>
          </p:cNvSpPr>
          <p:nvPr>
            <p:ph idx="1"/>
          </p:nvPr>
        </p:nvSpPr>
        <p:spPr>
          <a:xfrm>
            <a:off x="1066800" y="2103120"/>
            <a:ext cx="5029200" cy="4236720"/>
          </a:xfrm>
        </p:spPr>
        <p:txBody>
          <a:bodyPr>
            <a:noAutofit/>
          </a:bodyPr>
          <a:lstStyle/>
          <a:p>
            <a:r>
              <a:rPr lang="en-US" sz="2000" dirty="0"/>
              <a:t>Developed by Whisper Systems</a:t>
            </a:r>
          </a:p>
          <a:p>
            <a:pPr lvl="1"/>
            <a:r>
              <a:rPr lang="en-US" sz="1800" dirty="0"/>
              <a:t>Open-source implementation</a:t>
            </a:r>
          </a:p>
          <a:p>
            <a:r>
              <a:rPr lang="en-US" sz="2000" dirty="0"/>
              <a:t>Used by Signal, </a:t>
            </a:r>
            <a:r>
              <a:rPr lang="en-US" sz="2000" dirty="0" err="1"/>
              <a:t>Whatsapp</a:t>
            </a:r>
            <a:r>
              <a:rPr lang="en-US" sz="2000" dirty="0"/>
              <a:t>, “Secret Conversations” in Facebook Messenger</a:t>
            </a:r>
          </a:p>
          <a:p>
            <a:r>
              <a:rPr lang="en-US" sz="2000" dirty="0"/>
              <a:t>End-to-end encryption: third parties and </a:t>
            </a:r>
            <a:r>
              <a:rPr lang="en-US" sz="2000" b="1" dirty="0"/>
              <a:t>providers </a:t>
            </a:r>
            <a:r>
              <a:rPr lang="en-US" sz="2000" dirty="0"/>
              <a:t>do not have access to messages and calls</a:t>
            </a:r>
          </a:p>
          <a:p>
            <a:r>
              <a:rPr lang="en-US" sz="2000" dirty="0"/>
              <a:t>Forward secrecy: encryption keys cannot be used to go back in time to decrypt previously transmitted messages… nor to decrypt future messages</a:t>
            </a:r>
          </a:p>
          <a:p>
            <a:pPr marL="0" indent="0">
              <a:buNone/>
            </a:pPr>
            <a:endParaRPr lang="en-US" sz="2000" dirty="0"/>
          </a:p>
        </p:txBody>
      </p:sp>
      <p:pic>
        <p:nvPicPr>
          <p:cNvPr id="5" name="Picture 4" descr="Moxie Marlinspike” | Fortune">
            <a:extLst>
              <a:ext uri="{FF2B5EF4-FFF2-40B4-BE49-F238E27FC236}">
                <a16:creationId xmlns:a16="http://schemas.microsoft.com/office/drawing/2014/main" id="{5E4AFE1B-65A3-0947-A94C-712997C7B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63" r="39863"/>
          <a:stretch/>
        </p:blipFill>
        <p:spPr bwMode="auto">
          <a:xfrm>
            <a:off x="6683584" y="2120874"/>
            <a:ext cx="2514600" cy="38442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ignal Private Messenger - Apps on Google Play">
            <a:extLst>
              <a:ext uri="{FF2B5EF4-FFF2-40B4-BE49-F238E27FC236}">
                <a16:creationId xmlns:a16="http://schemas.microsoft.com/office/drawing/2014/main" id="{58BA2A68-8614-CD4B-82AA-3DDC9B223A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213" r="10" b="7853"/>
          <a:stretch/>
        </p:blipFill>
        <p:spPr bwMode="auto">
          <a:xfrm>
            <a:off x="9289627" y="2120874"/>
            <a:ext cx="2262293" cy="1876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sApp Messenger - Apps on Google Play">
            <a:extLst>
              <a:ext uri="{FF2B5EF4-FFF2-40B4-BE49-F238E27FC236}">
                <a16:creationId xmlns:a16="http://schemas.microsoft.com/office/drawing/2014/main" id="{69E0D91D-5BA2-BC4C-BE6E-235F88854A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619" r="-2" b="7782"/>
          <a:stretch/>
        </p:blipFill>
        <p:spPr bwMode="auto">
          <a:xfrm>
            <a:off x="9289630" y="4073963"/>
            <a:ext cx="2262293" cy="1891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F8EAF0-D139-D745-8A95-9BEB7427B28F}"/>
              </a:ext>
            </a:extLst>
          </p:cNvPr>
          <p:cNvSpPr txBox="1"/>
          <p:nvPr/>
        </p:nvSpPr>
        <p:spPr>
          <a:xfrm>
            <a:off x="6641054" y="6008048"/>
            <a:ext cx="1922321" cy="369332"/>
          </a:xfrm>
          <a:prstGeom prst="rect">
            <a:avLst/>
          </a:prstGeom>
          <a:noFill/>
        </p:spPr>
        <p:txBody>
          <a:bodyPr wrap="none" rtlCol="0">
            <a:spAutoFit/>
          </a:bodyPr>
          <a:lstStyle/>
          <a:p>
            <a:r>
              <a:rPr lang="en-US" dirty="0"/>
              <a:t>Moxie Marlinspike</a:t>
            </a:r>
          </a:p>
        </p:txBody>
      </p:sp>
    </p:spTree>
    <p:extLst>
      <p:ext uri="{BB962C8B-B14F-4D97-AF65-F5344CB8AC3E}">
        <p14:creationId xmlns:p14="http://schemas.microsoft.com/office/powerpoint/2010/main" val="2243153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77CB-4763-914D-B324-63FEB73F5D61}"/>
              </a:ext>
            </a:extLst>
          </p:cNvPr>
          <p:cNvSpPr>
            <a:spLocks noGrp="1"/>
          </p:cNvSpPr>
          <p:nvPr>
            <p:ph type="title"/>
          </p:nvPr>
        </p:nvSpPr>
        <p:spPr/>
        <p:txBody>
          <a:bodyPr/>
          <a:lstStyle/>
          <a:p>
            <a:r>
              <a:rPr lang="en-US" dirty="0"/>
              <a:t>Client Registration</a:t>
            </a:r>
          </a:p>
        </p:txBody>
      </p:sp>
      <p:pic>
        <p:nvPicPr>
          <p:cNvPr id="5" name="Picture 4">
            <a:extLst>
              <a:ext uri="{FF2B5EF4-FFF2-40B4-BE49-F238E27FC236}">
                <a16:creationId xmlns:a16="http://schemas.microsoft.com/office/drawing/2014/main" id="{3D9DDC00-11CA-694C-BAA6-32E4206F4A42}"/>
              </a:ext>
            </a:extLst>
          </p:cNvPr>
          <p:cNvPicPr>
            <a:picLocks noChangeAspect="1"/>
          </p:cNvPicPr>
          <p:nvPr/>
        </p:nvPicPr>
        <p:blipFill>
          <a:blip r:embed="rId2"/>
          <a:srcRect/>
          <a:stretch/>
        </p:blipFill>
        <p:spPr>
          <a:xfrm>
            <a:off x="1066800" y="2014194"/>
            <a:ext cx="4358277" cy="3581424"/>
          </a:xfrm>
          <a:prstGeom prst="rect">
            <a:avLst/>
          </a:prstGeom>
        </p:spPr>
      </p:pic>
      <p:sp>
        <p:nvSpPr>
          <p:cNvPr id="3" name="TextBox 2">
            <a:extLst>
              <a:ext uri="{FF2B5EF4-FFF2-40B4-BE49-F238E27FC236}">
                <a16:creationId xmlns:a16="http://schemas.microsoft.com/office/drawing/2014/main" id="{AB12526C-E113-D74F-AA08-21EDAAB97917}"/>
              </a:ext>
            </a:extLst>
          </p:cNvPr>
          <p:cNvSpPr txBox="1"/>
          <p:nvPr/>
        </p:nvSpPr>
        <p:spPr>
          <a:xfrm>
            <a:off x="6355080" y="2228671"/>
            <a:ext cx="4632960" cy="1569660"/>
          </a:xfrm>
          <a:prstGeom prst="rect">
            <a:avLst/>
          </a:prstGeom>
          <a:noFill/>
        </p:spPr>
        <p:txBody>
          <a:bodyPr wrap="square" rtlCol="0">
            <a:spAutoFit/>
          </a:bodyPr>
          <a:lstStyle/>
          <a:p>
            <a:r>
              <a:rPr lang="en-US" sz="2400" b="1" dirty="0"/>
              <a:t>Registering:</a:t>
            </a:r>
          </a:p>
          <a:p>
            <a:r>
              <a:rPr lang="en-US" sz="2400" dirty="0"/>
              <a:t>Client gives to Signal server a “bundle” of one-time public keys (+ some other stuff)</a:t>
            </a:r>
          </a:p>
        </p:txBody>
      </p:sp>
    </p:spTree>
    <p:extLst>
      <p:ext uri="{BB962C8B-B14F-4D97-AF65-F5344CB8AC3E}">
        <p14:creationId xmlns:p14="http://schemas.microsoft.com/office/powerpoint/2010/main" val="352129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77CB-4763-914D-B324-63FEB73F5D61}"/>
              </a:ext>
            </a:extLst>
          </p:cNvPr>
          <p:cNvSpPr>
            <a:spLocks noGrp="1"/>
          </p:cNvSpPr>
          <p:nvPr>
            <p:ph type="title"/>
          </p:nvPr>
        </p:nvSpPr>
        <p:spPr/>
        <p:txBody>
          <a:bodyPr/>
          <a:lstStyle/>
          <a:p>
            <a:r>
              <a:rPr lang="en-US" dirty="0"/>
              <a:t>Client Registration: Details</a:t>
            </a:r>
          </a:p>
        </p:txBody>
      </p:sp>
      <p:pic>
        <p:nvPicPr>
          <p:cNvPr id="5" name="Picture 4">
            <a:extLst>
              <a:ext uri="{FF2B5EF4-FFF2-40B4-BE49-F238E27FC236}">
                <a16:creationId xmlns:a16="http://schemas.microsoft.com/office/drawing/2014/main" id="{3D9DDC00-11CA-694C-BAA6-32E4206F4A42}"/>
              </a:ext>
            </a:extLst>
          </p:cNvPr>
          <p:cNvPicPr>
            <a:picLocks noChangeAspect="1"/>
          </p:cNvPicPr>
          <p:nvPr/>
        </p:nvPicPr>
        <p:blipFill>
          <a:blip r:embed="rId2"/>
          <a:srcRect/>
          <a:stretch/>
        </p:blipFill>
        <p:spPr>
          <a:xfrm>
            <a:off x="1066800" y="2014194"/>
            <a:ext cx="4358277" cy="3581424"/>
          </a:xfrm>
          <a:prstGeom prst="rect">
            <a:avLst/>
          </a:prstGeom>
        </p:spPr>
      </p:pic>
      <p:sp>
        <p:nvSpPr>
          <p:cNvPr id="3" name="TextBox 2">
            <a:extLst>
              <a:ext uri="{FF2B5EF4-FFF2-40B4-BE49-F238E27FC236}">
                <a16:creationId xmlns:a16="http://schemas.microsoft.com/office/drawing/2014/main" id="{AB12526C-E113-D74F-AA08-21EDAAB97917}"/>
              </a:ext>
            </a:extLst>
          </p:cNvPr>
          <p:cNvSpPr txBox="1"/>
          <p:nvPr/>
        </p:nvSpPr>
        <p:spPr>
          <a:xfrm>
            <a:off x="5775960" y="2365831"/>
            <a:ext cx="4632960" cy="830997"/>
          </a:xfrm>
          <a:prstGeom prst="rect">
            <a:avLst/>
          </a:prstGeom>
          <a:noFill/>
        </p:spPr>
        <p:txBody>
          <a:bodyPr wrap="square" rtlCol="0">
            <a:spAutoFit/>
          </a:bodyPr>
          <a:lstStyle/>
          <a:p>
            <a:r>
              <a:rPr lang="en-US" sz="2400" dirty="0"/>
              <a:t>Client signs her public pre-key:</a:t>
            </a:r>
          </a:p>
          <a:p>
            <a:r>
              <a:rPr lang="en-US" sz="2400" dirty="0"/>
              <a:t>SSPK = {SPK} signed with </a:t>
            </a:r>
            <a:r>
              <a:rPr lang="en-US" sz="2400" dirty="0" err="1"/>
              <a:t>IK</a:t>
            </a:r>
            <a:r>
              <a:rPr lang="en-US" sz="2400" baseline="-25000" dirty="0" err="1"/>
              <a:t>priv</a:t>
            </a:r>
            <a:endParaRPr lang="en-US" sz="2400" dirty="0"/>
          </a:p>
        </p:txBody>
      </p:sp>
      <p:sp>
        <p:nvSpPr>
          <p:cNvPr id="6" name="TextBox 5">
            <a:extLst>
              <a:ext uri="{FF2B5EF4-FFF2-40B4-BE49-F238E27FC236}">
                <a16:creationId xmlns:a16="http://schemas.microsoft.com/office/drawing/2014/main" id="{DED780E0-58BF-D141-B6D0-105DFCF0E174}"/>
              </a:ext>
            </a:extLst>
          </p:cNvPr>
          <p:cNvSpPr txBox="1"/>
          <p:nvPr/>
        </p:nvSpPr>
        <p:spPr>
          <a:xfrm>
            <a:off x="5775960" y="3439146"/>
            <a:ext cx="6096000" cy="830997"/>
          </a:xfrm>
          <a:prstGeom prst="rect">
            <a:avLst/>
          </a:prstGeom>
          <a:noFill/>
        </p:spPr>
        <p:txBody>
          <a:bodyPr wrap="square">
            <a:spAutoFit/>
          </a:bodyPr>
          <a:lstStyle/>
          <a:p>
            <a:r>
              <a:rPr lang="en-US" sz="2400" dirty="0"/>
              <a:t>Sends to server her pre-key bundle:</a:t>
            </a:r>
          </a:p>
          <a:p>
            <a:r>
              <a:rPr lang="en-US" sz="2400" dirty="0"/>
              <a:t>{ </a:t>
            </a:r>
            <a:r>
              <a:rPr lang="en-US" sz="2400" dirty="0" err="1"/>
              <a:t>IK</a:t>
            </a:r>
            <a:r>
              <a:rPr lang="en-US" sz="2400" baseline="-25000" dirty="0" err="1"/>
              <a:t>pub</a:t>
            </a:r>
            <a:r>
              <a:rPr lang="en-US" sz="2400" dirty="0"/>
              <a:t> || </a:t>
            </a:r>
            <a:r>
              <a:rPr lang="en-US" sz="2400" dirty="0" err="1"/>
              <a:t>SPK</a:t>
            </a:r>
            <a:r>
              <a:rPr lang="en-US" sz="2400" baseline="-25000" dirty="0" err="1"/>
              <a:t>pub</a:t>
            </a:r>
            <a:r>
              <a:rPr lang="en-US" sz="2400" dirty="0"/>
              <a:t> || SSPK || OPK</a:t>
            </a:r>
            <a:r>
              <a:rPr lang="en-US" sz="2400" baseline="-25000" dirty="0"/>
              <a:t>1</a:t>
            </a:r>
            <a:r>
              <a:rPr lang="en-US" sz="2400" dirty="0"/>
              <a:t> || OPK</a:t>
            </a:r>
            <a:r>
              <a:rPr lang="en-US" sz="2400" baseline="-25000" dirty="0"/>
              <a:t>2</a:t>
            </a:r>
            <a:r>
              <a:rPr lang="en-US" sz="2400" dirty="0"/>
              <a:t> || . . . } </a:t>
            </a:r>
          </a:p>
        </p:txBody>
      </p:sp>
      <p:sp>
        <p:nvSpPr>
          <p:cNvPr id="8" name="TextBox 7">
            <a:extLst>
              <a:ext uri="{FF2B5EF4-FFF2-40B4-BE49-F238E27FC236}">
                <a16:creationId xmlns:a16="http://schemas.microsoft.com/office/drawing/2014/main" id="{D5E21815-86DA-E344-8FBD-0156F6FCFE08}"/>
              </a:ext>
            </a:extLst>
          </p:cNvPr>
          <p:cNvSpPr txBox="1"/>
          <p:nvPr/>
        </p:nvSpPr>
        <p:spPr>
          <a:xfrm>
            <a:off x="6979920" y="4874287"/>
            <a:ext cx="4145280" cy="369332"/>
          </a:xfrm>
          <a:prstGeom prst="rect">
            <a:avLst/>
          </a:prstGeom>
          <a:noFill/>
        </p:spPr>
        <p:txBody>
          <a:bodyPr wrap="square">
            <a:spAutoFit/>
          </a:bodyPr>
          <a:lstStyle/>
          <a:p>
            <a:r>
              <a:rPr lang="en-US" sz="1800" dirty="0"/>
              <a:t>ephemeral one-time pre-key public keys</a:t>
            </a:r>
            <a:endParaRPr lang="en-US" dirty="0"/>
          </a:p>
        </p:txBody>
      </p:sp>
      <p:grpSp>
        <p:nvGrpSpPr>
          <p:cNvPr id="12" name="Group 11">
            <a:extLst>
              <a:ext uri="{FF2B5EF4-FFF2-40B4-BE49-F238E27FC236}">
                <a16:creationId xmlns:a16="http://schemas.microsoft.com/office/drawing/2014/main" id="{49A21898-611E-824D-A616-1F40AD4179A0}"/>
              </a:ext>
            </a:extLst>
          </p:cNvPr>
          <p:cNvGrpSpPr/>
          <p:nvPr/>
        </p:nvGrpSpPr>
        <p:grpSpPr>
          <a:xfrm>
            <a:off x="9263760" y="4356480"/>
            <a:ext cx="203400" cy="460440"/>
            <a:chOff x="9263760" y="4356480"/>
            <a:chExt cx="203400" cy="4604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CDAF7A-5E78-664A-9FFD-782270053021}"/>
                    </a:ext>
                  </a:extLst>
                </p14:cNvPr>
                <p14:cNvContentPartPr/>
                <p14:nvPr/>
              </p14:nvContentPartPr>
              <p14:xfrm>
                <a:off x="9263760" y="4356480"/>
                <a:ext cx="91440" cy="460440"/>
              </p14:xfrm>
            </p:contentPart>
          </mc:Choice>
          <mc:Fallback xmlns="">
            <p:pic>
              <p:nvPicPr>
                <p:cNvPr id="10" name="Ink 9">
                  <a:extLst>
                    <a:ext uri="{FF2B5EF4-FFF2-40B4-BE49-F238E27FC236}">
                      <a16:creationId xmlns:a16="http://schemas.microsoft.com/office/drawing/2014/main" id="{51CDAF7A-5E78-664A-9FFD-782270053021}"/>
                    </a:ext>
                  </a:extLst>
                </p:cNvPr>
                <p:cNvPicPr/>
                <p:nvPr/>
              </p:nvPicPr>
              <p:blipFill>
                <a:blip r:embed="rId4"/>
                <a:stretch>
                  <a:fillRect/>
                </a:stretch>
              </p:blipFill>
              <p:spPr>
                <a:xfrm>
                  <a:off x="9255120" y="4347840"/>
                  <a:ext cx="1090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F3FE5FD-DD51-6243-BE30-1A9FED712EB4}"/>
                    </a:ext>
                  </a:extLst>
                </p14:cNvPr>
                <p14:cNvContentPartPr/>
                <p14:nvPr/>
              </p14:nvContentPartPr>
              <p14:xfrm>
                <a:off x="9360600" y="4393200"/>
                <a:ext cx="106560" cy="59760"/>
              </p14:xfrm>
            </p:contentPart>
          </mc:Choice>
          <mc:Fallback xmlns="">
            <p:pic>
              <p:nvPicPr>
                <p:cNvPr id="11" name="Ink 10">
                  <a:extLst>
                    <a:ext uri="{FF2B5EF4-FFF2-40B4-BE49-F238E27FC236}">
                      <a16:creationId xmlns:a16="http://schemas.microsoft.com/office/drawing/2014/main" id="{1F3FE5FD-DD51-6243-BE30-1A9FED712EB4}"/>
                    </a:ext>
                  </a:extLst>
                </p:cNvPr>
                <p:cNvPicPr/>
                <p:nvPr/>
              </p:nvPicPr>
              <p:blipFill>
                <a:blip r:embed="rId6"/>
                <a:stretch>
                  <a:fillRect/>
                </a:stretch>
              </p:blipFill>
              <p:spPr>
                <a:xfrm>
                  <a:off x="9351600" y="4384200"/>
                  <a:ext cx="124200" cy="77400"/>
                </a:xfrm>
                <a:prstGeom prst="rect">
                  <a:avLst/>
                </a:prstGeom>
              </p:spPr>
            </p:pic>
          </mc:Fallback>
        </mc:AlternateContent>
      </p:grpSp>
      <p:grpSp>
        <p:nvGrpSpPr>
          <p:cNvPr id="15" name="Group 14">
            <a:extLst>
              <a:ext uri="{FF2B5EF4-FFF2-40B4-BE49-F238E27FC236}">
                <a16:creationId xmlns:a16="http://schemas.microsoft.com/office/drawing/2014/main" id="{DF6CC8C9-E46F-BB45-A00D-E9171A0F1E67}"/>
              </a:ext>
            </a:extLst>
          </p:cNvPr>
          <p:cNvGrpSpPr/>
          <p:nvPr/>
        </p:nvGrpSpPr>
        <p:grpSpPr>
          <a:xfrm>
            <a:off x="9994920" y="4380960"/>
            <a:ext cx="257400" cy="469800"/>
            <a:chOff x="9994920" y="4380960"/>
            <a:chExt cx="257400" cy="46980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CC85A49-81F0-4342-908D-529B6A0F5D7C}"/>
                    </a:ext>
                  </a:extLst>
                </p14:cNvPr>
                <p14:cNvContentPartPr/>
                <p14:nvPr/>
              </p14:nvContentPartPr>
              <p14:xfrm>
                <a:off x="9994920" y="4380960"/>
                <a:ext cx="147960" cy="469800"/>
              </p14:xfrm>
            </p:contentPart>
          </mc:Choice>
          <mc:Fallback xmlns="">
            <p:pic>
              <p:nvPicPr>
                <p:cNvPr id="13" name="Ink 12">
                  <a:extLst>
                    <a:ext uri="{FF2B5EF4-FFF2-40B4-BE49-F238E27FC236}">
                      <a16:creationId xmlns:a16="http://schemas.microsoft.com/office/drawing/2014/main" id="{2CC85A49-81F0-4342-908D-529B6A0F5D7C}"/>
                    </a:ext>
                  </a:extLst>
                </p:cNvPr>
                <p:cNvPicPr/>
                <p:nvPr/>
              </p:nvPicPr>
              <p:blipFill>
                <a:blip r:embed="rId8"/>
                <a:stretch>
                  <a:fillRect/>
                </a:stretch>
              </p:blipFill>
              <p:spPr>
                <a:xfrm>
                  <a:off x="9986280" y="4371960"/>
                  <a:ext cx="1656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6B27F20A-6326-4A4B-9D48-6A166933A6BC}"/>
                    </a:ext>
                  </a:extLst>
                </p14:cNvPr>
                <p14:cNvContentPartPr/>
                <p14:nvPr/>
              </p14:nvContentPartPr>
              <p14:xfrm>
                <a:off x="10146120" y="4392840"/>
                <a:ext cx="106200" cy="54360"/>
              </p14:xfrm>
            </p:contentPart>
          </mc:Choice>
          <mc:Fallback xmlns="">
            <p:pic>
              <p:nvPicPr>
                <p:cNvPr id="14" name="Ink 13">
                  <a:extLst>
                    <a:ext uri="{FF2B5EF4-FFF2-40B4-BE49-F238E27FC236}">
                      <a16:creationId xmlns:a16="http://schemas.microsoft.com/office/drawing/2014/main" id="{6B27F20A-6326-4A4B-9D48-6A166933A6BC}"/>
                    </a:ext>
                  </a:extLst>
                </p:cNvPr>
                <p:cNvPicPr/>
                <p:nvPr/>
              </p:nvPicPr>
              <p:blipFill>
                <a:blip r:embed="rId10"/>
                <a:stretch>
                  <a:fillRect/>
                </a:stretch>
              </p:blipFill>
              <p:spPr>
                <a:xfrm>
                  <a:off x="10137120" y="4384200"/>
                  <a:ext cx="123840" cy="72000"/>
                </a:xfrm>
                <a:prstGeom prst="rect">
                  <a:avLst/>
                </a:prstGeom>
              </p:spPr>
            </p:pic>
          </mc:Fallback>
        </mc:AlternateContent>
      </p:grpSp>
      <p:grpSp>
        <p:nvGrpSpPr>
          <p:cNvPr id="18" name="Group 17">
            <a:extLst>
              <a:ext uri="{FF2B5EF4-FFF2-40B4-BE49-F238E27FC236}">
                <a16:creationId xmlns:a16="http://schemas.microsoft.com/office/drawing/2014/main" id="{EE063200-D639-874B-B81E-6F35B6444239}"/>
              </a:ext>
            </a:extLst>
          </p:cNvPr>
          <p:cNvGrpSpPr/>
          <p:nvPr/>
        </p:nvGrpSpPr>
        <p:grpSpPr>
          <a:xfrm>
            <a:off x="10737240" y="4384560"/>
            <a:ext cx="236520" cy="428760"/>
            <a:chOff x="10737240" y="4384560"/>
            <a:chExt cx="236520" cy="42876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C1056EB3-A527-1E45-BF21-6E30A227AC58}"/>
                    </a:ext>
                  </a:extLst>
                </p14:cNvPr>
                <p14:cNvContentPartPr/>
                <p14:nvPr/>
              </p14:nvContentPartPr>
              <p14:xfrm>
                <a:off x="10737240" y="4384560"/>
                <a:ext cx="222840" cy="428760"/>
              </p14:xfrm>
            </p:contentPart>
          </mc:Choice>
          <mc:Fallback xmlns="">
            <p:pic>
              <p:nvPicPr>
                <p:cNvPr id="16" name="Ink 15">
                  <a:extLst>
                    <a:ext uri="{FF2B5EF4-FFF2-40B4-BE49-F238E27FC236}">
                      <a16:creationId xmlns:a16="http://schemas.microsoft.com/office/drawing/2014/main" id="{C1056EB3-A527-1E45-BF21-6E30A227AC58}"/>
                    </a:ext>
                  </a:extLst>
                </p:cNvPr>
                <p:cNvPicPr/>
                <p:nvPr/>
              </p:nvPicPr>
              <p:blipFill>
                <a:blip r:embed="rId12"/>
                <a:stretch>
                  <a:fillRect/>
                </a:stretch>
              </p:blipFill>
              <p:spPr>
                <a:xfrm>
                  <a:off x="10728240" y="4375560"/>
                  <a:ext cx="24048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2F2C57F1-69BA-7D49-9318-8F32390208EC}"/>
                    </a:ext>
                  </a:extLst>
                </p14:cNvPr>
                <p14:cNvContentPartPr/>
                <p14:nvPr/>
              </p14:nvContentPartPr>
              <p14:xfrm>
                <a:off x="10929840" y="4432440"/>
                <a:ext cx="43920" cy="103680"/>
              </p14:xfrm>
            </p:contentPart>
          </mc:Choice>
          <mc:Fallback xmlns="">
            <p:pic>
              <p:nvPicPr>
                <p:cNvPr id="17" name="Ink 16">
                  <a:extLst>
                    <a:ext uri="{FF2B5EF4-FFF2-40B4-BE49-F238E27FC236}">
                      <a16:creationId xmlns:a16="http://schemas.microsoft.com/office/drawing/2014/main" id="{2F2C57F1-69BA-7D49-9318-8F32390208EC}"/>
                    </a:ext>
                  </a:extLst>
                </p:cNvPr>
                <p:cNvPicPr/>
                <p:nvPr/>
              </p:nvPicPr>
              <p:blipFill>
                <a:blip r:embed="rId14"/>
                <a:stretch>
                  <a:fillRect/>
                </a:stretch>
              </p:blipFill>
              <p:spPr>
                <a:xfrm>
                  <a:off x="10921200" y="4423800"/>
                  <a:ext cx="61560" cy="121320"/>
                </a:xfrm>
                <a:prstGeom prst="rect">
                  <a:avLst/>
                </a:prstGeom>
              </p:spPr>
            </p:pic>
          </mc:Fallback>
        </mc:AlternateContent>
      </p:grpSp>
    </p:spTree>
    <p:extLst>
      <p:ext uri="{BB962C8B-B14F-4D97-AF65-F5344CB8AC3E}">
        <p14:creationId xmlns:p14="http://schemas.microsoft.com/office/powerpoint/2010/main" val="3242589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Today</a:t>
            </a:r>
          </a:p>
        </p:txBody>
      </p:sp>
      <p:sp>
        <p:nvSpPr>
          <p:cNvPr id="4" name="Cloud 3"/>
          <p:cNvSpPr/>
          <p:nvPr/>
        </p:nvSpPr>
        <p:spPr>
          <a:xfrm>
            <a:off x="4130520" y="2693243"/>
            <a:ext cx="1371600" cy="1004132"/>
          </a:xfrm>
          <a:prstGeom prst="cloud">
            <a:avLst/>
          </a:prstGeom>
          <a:solidFill>
            <a:schemeClr val="accent3">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5" name="Cloud 4"/>
          <p:cNvSpPr/>
          <p:nvPr/>
        </p:nvSpPr>
        <p:spPr>
          <a:xfrm>
            <a:off x="6769516" y="3128807"/>
            <a:ext cx="1371600" cy="1004132"/>
          </a:xfrm>
          <a:prstGeom prst="cloud">
            <a:avLst/>
          </a:prstGeom>
          <a:solidFill>
            <a:schemeClr val="accent3">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7"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3942" y="3376601"/>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2" y="3728486"/>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9" name="Picture 8" descr="C:\Documents and Settings\rist\Local Settings\Temporary Internet Files\Content.IE5\CNYX6FYV\MCj04352420000[1].png"/>
          <p:cNvPicPr>
            <a:picLocks noChangeAspect="1" noChangeArrowheads="1"/>
          </p:cNvPicPr>
          <p:nvPr/>
        </p:nvPicPr>
        <p:blipFill>
          <a:blip r:embed="rId3" cstate="print"/>
          <a:srcRect/>
          <a:stretch>
            <a:fillRect/>
          </a:stretch>
        </p:blipFill>
        <p:spPr bwMode="auto">
          <a:xfrm>
            <a:off x="3089609" y="2782975"/>
            <a:ext cx="462152" cy="914400"/>
          </a:xfrm>
          <a:prstGeom prst="rect">
            <a:avLst/>
          </a:prstGeom>
          <a:noFill/>
          <a:effectLst>
            <a:outerShdw blurRad="50800" dist="50800" dir="5400000" algn="ctr" rotWithShape="0">
              <a:schemeClr val="bg2">
                <a:lumMod val="60000"/>
                <a:lumOff val="40000"/>
              </a:schemeClr>
            </a:outerShdw>
          </a:effectLst>
        </p:spPr>
      </p:pic>
      <p:cxnSp>
        <p:nvCxnSpPr>
          <p:cNvPr id="11" name="Straight Arrow Connector 10"/>
          <p:cNvCxnSpPr>
            <a:cxnSpLocks/>
            <a:stCxn id="9" idx="3"/>
            <a:endCxn id="24" idx="1"/>
          </p:cNvCxnSpPr>
          <p:nvPr/>
        </p:nvCxnSpPr>
        <p:spPr>
          <a:xfrm flipV="1">
            <a:off x="3551762" y="3148555"/>
            <a:ext cx="572565" cy="91621"/>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17"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3503" y="3227129"/>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9" name="Picture 425"/>
          <p:cNvPicPr>
            <a:picLocks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10252" y="3634527"/>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0"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2" y="356984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3"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305" y="3770849"/>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4" name="Picture 4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4327" y="3030487"/>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078" name="Picture 6">
            <a:extLst>
              <a:ext uri="{FF2B5EF4-FFF2-40B4-BE49-F238E27FC236}">
                <a16:creationId xmlns:a16="http://schemas.microsoft.com/office/drawing/2014/main" id="{17CE161C-4174-5041-BFF1-73EB8578F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464425" y="3846552"/>
            <a:ext cx="863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8D1B7BB-108B-2F46-8DDB-93848A789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6550" y="4060708"/>
            <a:ext cx="758281" cy="75828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ell phone - Free technology icons">
            <a:extLst>
              <a:ext uri="{FF2B5EF4-FFF2-40B4-BE49-F238E27FC236}">
                <a16:creationId xmlns:a16="http://schemas.microsoft.com/office/drawing/2014/main" id="{B0B0F9ED-085D-B445-9CC5-B0D00CFF1E4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5149215"/>
            <a:ext cx="1295400" cy="68008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Cell phone - Free technology icons">
            <a:extLst>
              <a:ext uri="{FF2B5EF4-FFF2-40B4-BE49-F238E27FC236}">
                <a16:creationId xmlns:a16="http://schemas.microsoft.com/office/drawing/2014/main" id="{869622D8-EAE1-4843-B969-87BB5A2FE3D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72600" y="5412431"/>
            <a:ext cx="1295400" cy="68008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hat Room Icons - Download Free Vector Icons | Noun Project">
            <a:extLst>
              <a:ext uri="{FF2B5EF4-FFF2-40B4-BE49-F238E27FC236}">
                <a16:creationId xmlns:a16="http://schemas.microsoft.com/office/drawing/2014/main" id="{02E2F61E-046B-CA48-8253-E3161FDB2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653" y="5412431"/>
            <a:ext cx="483573" cy="48357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Chat Room Icons - Download Free Vector Icons | Noun Project">
            <a:extLst>
              <a:ext uri="{FF2B5EF4-FFF2-40B4-BE49-F238E27FC236}">
                <a16:creationId xmlns:a16="http://schemas.microsoft.com/office/drawing/2014/main" id="{32A99ACB-1523-854C-AF2A-F6323E0F7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6228" y="5672788"/>
            <a:ext cx="483573" cy="483573"/>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C59AA6FE-2677-C648-B9E4-91A18B59E808}"/>
              </a:ext>
            </a:extLst>
          </p:cNvPr>
          <p:cNvCxnSpPr>
            <a:cxnSpLocks/>
          </p:cNvCxnSpPr>
          <p:nvPr/>
        </p:nvCxnSpPr>
        <p:spPr>
          <a:xfrm flipV="1">
            <a:off x="2839692" y="3266622"/>
            <a:ext cx="284509" cy="565243"/>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8DDE10C-6EDC-7F4A-8521-D88C5C7B0BE0}"/>
              </a:ext>
            </a:extLst>
          </p:cNvPr>
          <p:cNvCxnSpPr>
            <a:cxnSpLocks/>
          </p:cNvCxnSpPr>
          <p:nvPr/>
        </p:nvCxnSpPr>
        <p:spPr>
          <a:xfrm flipV="1">
            <a:off x="2171701" y="4419600"/>
            <a:ext cx="393059" cy="598006"/>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11495C6-92D5-6A45-B375-B09FEDF8B5FE}"/>
              </a:ext>
            </a:extLst>
          </p:cNvPr>
          <p:cNvCxnSpPr>
            <a:cxnSpLocks/>
            <a:endCxn id="20" idx="1"/>
          </p:cNvCxnSpPr>
          <p:nvPr/>
        </p:nvCxnSpPr>
        <p:spPr>
          <a:xfrm>
            <a:off x="5426329" y="3454889"/>
            <a:ext cx="383923" cy="233021"/>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D0712B0-C8A7-384B-ADA2-B28473A39D47}"/>
              </a:ext>
            </a:extLst>
          </p:cNvPr>
          <p:cNvCxnSpPr>
            <a:cxnSpLocks/>
            <a:endCxn id="7" idx="1"/>
          </p:cNvCxnSpPr>
          <p:nvPr/>
        </p:nvCxnSpPr>
        <p:spPr>
          <a:xfrm flipV="1">
            <a:off x="6207023" y="3494668"/>
            <a:ext cx="556919" cy="233818"/>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32607D02-3E38-4243-B5C3-C0598BB3D966}"/>
              </a:ext>
            </a:extLst>
          </p:cNvPr>
          <p:cNvCxnSpPr>
            <a:cxnSpLocks/>
          </p:cNvCxnSpPr>
          <p:nvPr/>
        </p:nvCxnSpPr>
        <p:spPr>
          <a:xfrm flipV="1">
            <a:off x="8130924" y="3546279"/>
            <a:ext cx="593977" cy="407172"/>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3879442-4DFE-0945-AFD4-104E495093D4}"/>
              </a:ext>
            </a:extLst>
          </p:cNvPr>
          <p:cNvCxnSpPr>
            <a:cxnSpLocks/>
          </p:cNvCxnSpPr>
          <p:nvPr/>
        </p:nvCxnSpPr>
        <p:spPr>
          <a:xfrm>
            <a:off x="9113711" y="3631887"/>
            <a:ext cx="453568" cy="380132"/>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93859F6F-E9BF-5949-B2A5-596348F451C4}"/>
              </a:ext>
            </a:extLst>
          </p:cNvPr>
          <p:cNvCxnSpPr>
            <a:cxnSpLocks/>
            <a:endCxn id="35" idx="0"/>
          </p:cNvCxnSpPr>
          <p:nvPr/>
        </p:nvCxnSpPr>
        <p:spPr>
          <a:xfrm>
            <a:off x="9580842" y="4838800"/>
            <a:ext cx="439458" cy="573630"/>
          </a:xfrm>
          <a:prstGeom prst="straightConnector1">
            <a:avLst/>
          </a:prstGeom>
          <a:ln>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8197621C-899A-B54A-94EF-77BBC4ECFF9F}"/>
              </a:ext>
            </a:extLst>
          </p:cNvPr>
          <p:cNvSpPr txBox="1"/>
          <p:nvPr/>
        </p:nvSpPr>
        <p:spPr>
          <a:xfrm>
            <a:off x="3894834" y="4704216"/>
            <a:ext cx="3922869" cy="1200329"/>
          </a:xfrm>
          <a:prstGeom prst="rect">
            <a:avLst/>
          </a:prstGeom>
          <a:noFill/>
        </p:spPr>
        <p:txBody>
          <a:bodyPr wrap="none" rtlCol="0">
            <a:spAutoFit/>
          </a:bodyPr>
          <a:lstStyle/>
          <a:p>
            <a:r>
              <a:rPr lang="en-US" sz="2400" dirty="0"/>
              <a:t>Encryption? Yes.</a:t>
            </a:r>
          </a:p>
          <a:p>
            <a:r>
              <a:rPr lang="en-US" sz="2400" dirty="0">
                <a:solidFill>
                  <a:srgbClr val="C00000"/>
                </a:solidFill>
              </a:rPr>
              <a:t>Where is encryption applied?</a:t>
            </a:r>
          </a:p>
          <a:p>
            <a:r>
              <a:rPr lang="en-US" sz="2400" dirty="0">
                <a:solidFill>
                  <a:srgbClr val="C00000"/>
                </a:solidFill>
              </a:rPr>
              <a:t>Who has the keys?</a:t>
            </a:r>
          </a:p>
        </p:txBody>
      </p:sp>
      <p:pic>
        <p:nvPicPr>
          <p:cNvPr id="58" name="Picture 57" descr="C:\Documents and Settings\rist\Local Settings\Temporary Internet Files\Content.IE5\CNYX6FYV\MCj04352420000[1].png">
            <a:extLst>
              <a:ext uri="{FF2B5EF4-FFF2-40B4-BE49-F238E27FC236}">
                <a16:creationId xmlns:a16="http://schemas.microsoft.com/office/drawing/2014/main" id="{7BB258BE-4A08-624A-85DB-2B0AB5345A51}"/>
              </a:ext>
            </a:extLst>
          </p:cNvPr>
          <p:cNvPicPr>
            <a:picLocks noChangeAspect="1" noChangeArrowheads="1"/>
          </p:cNvPicPr>
          <p:nvPr/>
        </p:nvPicPr>
        <p:blipFill>
          <a:blip r:embed="rId3" cstate="print"/>
          <a:srcRect/>
          <a:stretch>
            <a:fillRect/>
          </a:stretch>
        </p:blipFill>
        <p:spPr bwMode="auto">
          <a:xfrm>
            <a:off x="8686917" y="3057776"/>
            <a:ext cx="462152" cy="914400"/>
          </a:xfrm>
          <a:prstGeom prst="rect">
            <a:avLst/>
          </a:prstGeom>
          <a:noFill/>
          <a:effectLst>
            <a:outerShdw blurRad="50800" dist="50800" dir="5400000" algn="ctr" rotWithShape="0">
              <a:schemeClr val="bg2">
                <a:lumMod val="60000"/>
                <a:lumOff val="40000"/>
              </a:schemeClr>
            </a:outerShdw>
          </a:effectLst>
        </p:spPr>
      </p:pic>
      <p:sp>
        <p:nvSpPr>
          <p:cNvPr id="3" name="TextBox 2">
            <a:extLst>
              <a:ext uri="{FF2B5EF4-FFF2-40B4-BE49-F238E27FC236}">
                <a16:creationId xmlns:a16="http://schemas.microsoft.com/office/drawing/2014/main" id="{D6853BFD-E430-F74E-8781-A8990DFC95BE}"/>
              </a:ext>
            </a:extLst>
          </p:cNvPr>
          <p:cNvSpPr txBox="1"/>
          <p:nvPr/>
        </p:nvSpPr>
        <p:spPr>
          <a:xfrm>
            <a:off x="6598920" y="2133365"/>
            <a:ext cx="4342856" cy="400110"/>
          </a:xfrm>
          <a:prstGeom prst="rect">
            <a:avLst/>
          </a:prstGeom>
          <a:noFill/>
        </p:spPr>
        <p:txBody>
          <a:bodyPr wrap="none" rtlCol="0">
            <a:spAutoFit/>
          </a:bodyPr>
          <a:lstStyle/>
          <a:p>
            <a:r>
              <a:rPr lang="en-US" sz="2000" dirty="0"/>
              <a:t>Who can listen to your calls and chats?</a:t>
            </a:r>
          </a:p>
        </p:txBody>
      </p:sp>
    </p:spTree>
    <p:extLst>
      <p:ext uri="{BB962C8B-B14F-4D97-AF65-F5344CB8AC3E}">
        <p14:creationId xmlns:p14="http://schemas.microsoft.com/office/powerpoint/2010/main" val="351243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77CB-4763-914D-B324-63FEB73F5D61}"/>
              </a:ext>
            </a:extLst>
          </p:cNvPr>
          <p:cNvSpPr>
            <a:spLocks noGrp="1"/>
          </p:cNvSpPr>
          <p:nvPr>
            <p:ph type="title"/>
          </p:nvPr>
        </p:nvSpPr>
        <p:spPr/>
        <p:txBody>
          <a:bodyPr/>
          <a:lstStyle/>
          <a:p>
            <a:r>
              <a:rPr lang="en-US"/>
              <a:t>Session Setup / Starting a Conversation</a:t>
            </a:r>
            <a:endParaRPr lang="en-US" dirty="0"/>
          </a:p>
        </p:txBody>
      </p:sp>
      <p:sp>
        <p:nvSpPr>
          <p:cNvPr id="5" name="TextBox 4">
            <a:extLst>
              <a:ext uri="{FF2B5EF4-FFF2-40B4-BE49-F238E27FC236}">
                <a16:creationId xmlns:a16="http://schemas.microsoft.com/office/drawing/2014/main" id="{EE53C82B-9150-624D-A750-7135F1C9E959}"/>
              </a:ext>
            </a:extLst>
          </p:cNvPr>
          <p:cNvSpPr txBox="1"/>
          <p:nvPr/>
        </p:nvSpPr>
        <p:spPr>
          <a:xfrm>
            <a:off x="5913120" y="2535483"/>
            <a:ext cx="5212080" cy="1938992"/>
          </a:xfrm>
          <a:prstGeom prst="rect">
            <a:avLst/>
          </a:prstGeom>
          <a:noFill/>
        </p:spPr>
        <p:txBody>
          <a:bodyPr wrap="square" rtlCol="0">
            <a:spAutoFit/>
          </a:bodyPr>
          <a:lstStyle/>
          <a:p>
            <a:r>
              <a:rPr lang="en-US" sz="2400" b="1"/>
              <a:t>Starting a conversation:</a:t>
            </a:r>
          </a:p>
          <a:p>
            <a:r>
              <a:rPr lang="en-US" sz="2400"/>
              <a:t>Initiator obtains one of the recipient’s one-time keys, </a:t>
            </a:r>
          </a:p>
          <a:p>
            <a:r>
              <a:rPr lang="en-US" sz="2400"/>
              <a:t>uses it to derive a set of fresh keys just for this session </a:t>
            </a:r>
            <a:endParaRPr lang="en-US" sz="2400" dirty="0"/>
          </a:p>
        </p:txBody>
      </p:sp>
      <p:pic>
        <p:nvPicPr>
          <p:cNvPr id="6" name="Picture 5">
            <a:extLst>
              <a:ext uri="{FF2B5EF4-FFF2-40B4-BE49-F238E27FC236}">
                <a16:creationId xmlns:a16="http://schemas.microsoft.com/office/drawing/2014/main" id="{31BF6F28-8BCD-5048-8037-E0FC0CB1800C}"/>
              </a:ext>
            </a:extLst>
          </p:cNvPr>
          <p:cNvPicPr>
            <a:picLocks noChangeAspect="1"/>
          </p:cNvPicPr>
          <p:nvPr/>
        </p:nvPicPr>
        <p:blipFill>
          <a:blip r:embed="rId2"/>
          <a:srcRect/>
          <a:stretch/>
        </p:blipFill>
        <p:spPr>
          <a:xfrm>
            <a:off x="1066800" y="2164217"/>
            <a:ext cx="4358277" cy="3281377"/>
          </a:xfrm>
          <a:prstGeom prst="rect">
            <a:avLst/>
          </a:prstGeom>
        </p:spPr>
      </p:pic>
    </p:spTree>
    <p:extLst>
      <p:ext uri="{BB962C8B-B14F-4D97-AF65-F5344CB8AC3E}">
        <p14:creationId xmlns:p14="http://schemas.microsoft.com/office/powerpoint/2010/main" val="254545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77CB-4763-914D-B324-63FEB73F5D61}"/>
              </a:ext>
            </a:extLst>
          </p:cNvPr>
          <p:cNvSpPr>
            <a:spLocks noGrp="1"/>
          </p:cNvSpPr>
          <p:nvPr>
            <p:ph type="title"/>
          </p:nvPr>
        </p:nvSpPr>
        <p:spPr/>
        <p:txBody>
          <a:bodyPr/>
          <a:lstStyle/>
          <a:p>
            <a:r>
              <a:rPr lang="en-US" dirty="0"/>
              <a:t>Session Setup: Details</a:t>
            </a:r>
          </a:p>
        </p:txBody>
      </p:sp>
      <p:pic>
        <p:nvPicPr>
          <p:cNvPr id="6" name="Picture 5">
            <a:extLst>
              <a:ext uri="{FF2B5EF4-FFF2-40B4-BE49-F238E27FC236}">
                <a16:creationId xmlns:a16="http://schemas.microsoft.com/office/drawing/2014/main" id="{31BF6F28-8BCD-5048-8037-E0FC0CB1800C}"/>
              </a:ext>
            </a:extLst>
          </p:cNvPr>
          <p:cNvPicPr>
            <a:picLocks noChangeAspect="1"/>
          </p:cNvPicPr>
          <p:nvPr/>
        </p:nvPicPr>
        <p:blipFill>
          <a:blip r:embed="rId2"/>
          <a:srcRect/>
          <a:stretch/>
        </p:blipFill>
        <p:spPr>
          <a:xfrm>
            <a:off x="8366761" y="838200"/>
            <a:ext cx="2607822" cy="1963447"/>
          </a:xfrm>
          <a:prstGeom prst="rect">
            <a:avLst/>
          </a:prstGeom>
        </p:spPr>
      </p:pic>
      <p:sp>
        <p:nvSpPr>
          <p:cNvPr id="7" name="TextBox 6">
            <a:extLst>
              <a:ext uri="{FF2B5EF4-FFF2-40B4-BE49-F238E27FC236}">
                <a16:creationId xmlns:a16="http://schemas.microsoft.com/office/drawing/2014/main" id="{35A4DDC3-8BE8-E748-ADC4-C18D2EAF6425}"/>
              </a:ext>
            </a:extLst>
          </p:cNvPr>
          <p:cNvSpPr txBox="1"/>
          <p:nvPr/>
        </p:nvSpPr>
        <p:spPr>
          <a:xfrm>
            <a:off x="1051561" y="1858934"/>
            <a:ext cx="7315200" cy="904863"/>
          </a:xfrm>
          <a:prstGeom prst="rect">
            <a:avLst/>
          </a:prstGeom>
          <a:noFill/>
        </p:spPr>
        <p:txBody>
          <a:bodyPr wrap="square" rtlCol="0">
            <a:spAutoFit/>
          </a:bodyPr>
          <a:lstStyle/>
          <a:p>
            <a:pPr>
              <a:lnSpc>
                <a:spcPct val="120000"/>
              </a:lnSpc>
              <a:spcBef>
                <a:spcPct val="20000"/>
              </a:spcBef>
              <a:buClr>
                <a:srgbClr val="008080"/>
              </a:buClr>
            </a:pPr>
            <a:r>
              <a:rPr kumimoji="1" lang="en-US" sz="2400" kern="0" dirty="0">
                <a:solidFill>
                  <a:srgbClr val="000000"/>
                </a:solidFill>
                <a:ea typeface="ＭＳ Ｐゴシック" charset="0"/>
              </a:rPr>
              <a:t>Sender obtains recipient’s pre-key bundle</a:t>
            </a:r>
          </a:p>
          <a:p>
            <a:r>
              <a:rPr lang="en-US" sz="2400" dirty="0"/>
              <a:t>{ </a:t>
            </a:r>
            <a:r>
              <a:rPr lang="en-US" sz="2400" dirty="0" err="1"/>
              <a:t>IK</a:t>
            </a:r>
            <a:r>
              <a:rPr lang="en-US" sz="2400" baseline="-25000" dirty="0" err="1"/>
              <a:t>pub,recip</a:t>
            </a:r>
            <a:r>
              <a:rPr lang="en-US" sz="2400" dirty="0"/>
              <a:t> || </a:t>
            </a:r>
            <a:r>
              <a:rPr lang="en-US" sz="2400" dirty="0" err="1"/>
              <a:t>SPK</a:t>
            </a:r>
            <a:r>
              <a:rPr lang="en-US" sz="2400" baseline="-25000" dirty="0" err="1"/>
              <a:t>pub,recip</a:t>
            </a:r>
            <a:r>
              <a:rPr lang="en-US" sz="2400" dirty="0"/>
              <a:t> || SSPK || </a:t>
            </a:r>
            <a:r>
              <a:rPr lang="en-US" sz="2400" dirty="0" err="1"/>
              <a:t>OPK</a:t>
            </a:r>
            <a:r>
              <a:rPr lang="en-US" sz="2400" baseline="-25000" dirty="0" err="1"/>
              <a:t>recip,i</a:t>
            </a:r>
            <a:r>
              <a:rPr lang="en-US" sz="2400" dirty="0"/>
              <a:t>} </a:t>
            </a:r>
          </a:p>
        </p:txBody>
      </p:sp>
      <p:sp>
        <p:nvSpPr>
          <p:cNvPr id="8" name="TextBox 7">
            <a:extLst>
              <a:ext uri="{FF2B5EF4-FFF2-40B4-BE49-F238E27FC236}">
                <a16:creationId xmlns:a16="http://schemas.microsoft.com/office/drawing/2014/main" id="{AEC9F1CE-F01E-0E40-A0EE-AB83911367DA}"/>
              </a:ext>
            </a:extLst>
          </p:cNvPr>
          <p:cNvSpPr txBox="1"/>
          <p:nvPr/>
        </p:nvSpPr>
        <p:spPr>
          <a:xfrm>
            <a:off x="6883714" y="2958658"/>
            <a:ext cx="4203395" cy="369332"/>
          </a:xfrm>
          <a:prstGeom prst="rect">
            <a:avLst/>
          </a:prstGeom>
          <a:noFill/>
        </p:spPr>
        <p:txBody>
          <a:bodyPr wrap="none" rtlCol="0">
            <a:spAutoFit/>
          </a:bodyPr>
          <a:lstStyle/>
          <a:p>
            <a:r>
              <a:rPr lang="en-US" dirty="0"/>
              <a:t>one of the recipient’s ephemeral pre-keys</a:t>
            </a:r>
          </a:p>
        </p:txBody>
      </p:sp>
      <p:sp>
        <p:nvSpPr>
          <p:cNvPr id="9" name="Content Placeholder 2">
            <a:extLst>
              <a:ext uri="{FF2B5EF4-FFF2-40B4-BE49-F238E27FC236}">
                <a16:creationId xmlns:a16="http://schemas.microsoft.com/office/drawing/2014/main" id="{70D6DC0A-7771-8344-9431-7BE0462E3A63}"/>
              </a:ext>
            </a:extLst>
          </p:cNvPr>
          <p:cNvSpPr>
            <a:spLocks noGrp="1"/>
          </p:cNvSpPr>
          <p:nvPr>
            <p:ph idx="1"/>
          </p:nvPr>
        </p:nvSpPr>
        <p:spPr>
          <a:xfrm>
            <a:off x="1051561" y="2958658"/>
            <a:ext cx="8864600" cy="3365942"/>
          </a:xfrm>
        </p:spPr>
        <p:txBody>
          <a:bodyPr>
            <a:noAutofit/>
          </a:bodyPr>
          <a:lstStyle/>
          <a:p>
            <a:pPr marL="0" indent="0">
              <a:lnSpc>
                <a:spcPct val="120000"/>
              </a:lnSpc>
              <a:buNone/>
            </a:pPr>
            <a:r>
              <a:rPr lang="en-US" sz="2400" dirty="0"/>
              <a:t>Verifies recipient’s signature on SSPK </a:t>
            </a:r>
          </a:p>
          <a:p>
            <a:pPr marL="0" indent="0">
              <a:lnSpc>
                <a:spcPct val="120000"/>
              </a:lnSpc>
              <a:buNone/>
            </a:pPr>
            <a:r>
              <a:rPr lang="en-US" sz="2400" dirty="0"/>
              <a:t>Generates new ephemeral key pair EK</a:t>
            </a:r>
            <a:r>
              <a:rPr lang="en-US" sz="2400" baseline="-25000" dirty="0"/>
              <a:t>{</a:t>
            </a:r>
            <a:r>
              <a:rPr lang="en-US" sz="2400" baseline="-25000" dirty="0" err="1"/>
              <a:t>pub,priv</a:t>
            </a:r>
            <a:r>
              <a:rPr lang="en-US" sz="2400" baseline="-25000" dirty="0"/>
              <a:t>},send</a:t>
            </a:r>
          </a:p>
          <a:p>
            <a:pPr marL="0" indent="0">
              <a:lnSpc>
                <a:spcPct val="120000"/>
              </a:lnSpc>
              <a:buNone/>
            </a:pPr>
            <a:r>
              <a:rPr lang="en-US" sz="2400" dirty="0"/>
              <a:t>Computes </a:t>
            </a:r>
            <a:r>
              <a:rPr lang="en-US" sz="2400" dirty="0">
                <a:solidFill>
                  <a:srgbClr val="C00000"/>
                </a:solidFill>
              </a:rPr>
              <a:t>master secret</a:t>
            </a:r>
          </a:p>
          <a:p>
            <a:pPr marL="0" indent="0">
              <a:lnSpc>
                <a:spcPct val="120000"/>
              </a:lnSpc>
              <a:buNone/>
            </a:pPr>
            <a:r>
              <a:rPr lang="en-US" sz="2400" dirty="0" err="1">
                <a:solidFill>
                  <a:srgbClr val="C00000"/>
                </a:solidFill>
              </a:rPr>
              <a:t>ms</a:t>
            </a:r>
            <a:r>
              <a:rPr lang="en-US" sz="2400" dirty="0">
                <a:solidFill>
                  <a:srgbClr val="C00000"/>
                </a:solidFill>
              </a:rPr>
              <a:t> = ECDH(</a:t>
            </a:r>
            <a:r>
              <a:rPr lang="en-US" sz="2400" dirty="0" err="1">
                <a:solidFill>
                  <a:srgbClr val="C00000"/>
                </a:solidFill>
              </a:rPr>
              <a:t>IK</a:t>
            </a:r>
            <a:r>
              <a:rPr lang="en-US" sz="2400" baseline="-25000" dirty="0" err="1">
                <a:solidFill>
                  <a:srgbClr val="C00000"/>
                </a:solidFill>
              </a:rPr>
              <a:t>priv,send</a:t>
            </a:r>
            <a:r>
              <a:rPr lang="en-US" sz="2400" dirty="0">
                <a:solidFill>
                  <a:srgbClr val="C00000"/>
                </a:solidFill>
              </a:rPr>
              <a:t>, </a:t>
            </a:r>
            <a:r>
              <a:rPr lang="en-US" sz="2400" dirty="0" err="1">
                <a:solidFill>
                  <a:srgbClr val="C00000"/>
                </a:solidFill>
              </a:rPr>
              <a:t>SPK</a:t>
            </a:r>
            <a:r>
              <a:rPr lang="en-US" sz="2400" baseline="-25000" dirty="0" err="1">
                <a:solidFill>
                  <a:srgbClr val="C00000"/>
                </a:solidFill>
              </a:rPr>
              <a:t>pub,recip</a:t>
            </a:r>
            <a:r>
              <a:rPr lang="en-US" sz="2400" dirty="0">
                <a:solidFill>
                  <a:srgbClr val="C00000"/>
                </a:solidFill>
              </a:rPr>
              <a:t>) || ECDH(</a:t>
            </a:r>
            <a:r>
              <a:rPr lang="en-US" sz="2400" dirty="0" err="1">
                <a:solidFill>
                  <a:srgbClr val="C00000"/>
                </a:solidFill>
              </a:rPr>
              <a:t>EK</a:t>
            </a:r>
            <a:r>
              <a:rPr lang="en-US" sz="2400" baseline="-25000" dirty="0" err="1">
                <a:solidFill>
                  <a:srgbClr val="C00000"/>
                </a:solidFill>
              </a:rPr>
              <a:t>priv,send</a:t>
            </a:r>
            <a:r>
              <a:rPr lang="en-US" sz="2400" dirty="0">
                <a:solidFill>
                  <a:srgbClr val="C00000"/>
                </a:solidFill>
              </a:rPr>
              <a:t>, </a:t>
            </a:r>
            <a:r>
              <a:rPr lang="en-US" sz="2400" dirty="0" err="1">
                <a:solidFill>
                  <a:srgbClr val="C00000"/>
                </a:solidFill>
              </a:rPr>
              <a:t>IK</a:t>
            </a:r>
            <a:r>
              <a:rPr lang="en-US" sz="2400" baseline="-25000" dirty="0" err="1">
                <a:solidFill>
                  <a:srgbClr val="C00000"/>
                </a:solidFill>
              </a:rPr>
              <a:t>pub,recip</a:t>
            </a:r>
            <a:r>
              <a:rPr lang="en-US" sz="2400" dirty="0">
                <a:solidFill>
                  <a:srgbClr val="C00000"/>
                </a:solidFill>
              </a:rPr>
              <a:t>) || </a:t>
            </a:r>
          </a:p>
          <a:p>
            <a:pPr marL="0" indent="0">
              <a:lnSpc>
                <a:spcPct val="120000"/>
              </a:lnSpc>
              <a:buNone/>
            </a:pPr>
            <a:r>
              <a:rPr lang="en-US" sz="2400" dirty="0">
                <a:solidFill>
                  <a:srgbClr val="C00000"/>
                </a:solidFill>
              </a:rPr>
              <a:t>         ECDH(</a:t>
            </a:r>
            <a:r>
              <a:rPr lang="en-US" sz="2400" dirty="0" err="1">
                <a:solidFill>
                  <a:srgbClr val="C00000"/>
                </a:solidFill>
              </a:rPr>
              <a:t>EK</a:t>
            </a:r>
            <a:r>
              <a:rPr lang="en-US" sz="2400" baseline="-25000" dirty="0" err="1">
                <a:solidFill>
                  <a:srgbClr val="C00000"/>
                </a:solidFill>
              </a:rPr>
              <a:t>priv,init</a:t>
            </a:r>
            <a:r>
              <a:rPr lang="en-US" sz="2400" dirty="0">
                <a:solidFill>
                  <a:srgbClr val="C00000"/>
                </a:solidFill>
              </a:rPr>
              <a:t>, </a:t>
            </a:r>
            <a:r>
              <a:rPr lang="en-US" sz="2400" dirty="0" err="1">
                <a:solidFill>
                  <a:srgbClr val="C00000"/>
                </a:solidFill>
              </a:rPr>
              <a:t>SPK</a:t>
            </a:r>
            <a:r>
              <a:rPr lang="en-US" sz="2400" baseline="-25000" dirty="0" err="1">
                <a:solidFill>
                  <a:srgbClr val="C00000"/>
                </a:solidFill>
              </a:rPr>
              <a:t>pub,recip</a:t>
            </a:r>
            <a:r>
              <a:rPr lang="en-US" sz="2400" dirty="0">
                <a:solidFill>
                  <a:srgbClr val="C00000"/>
                </a:solidFill>
              </a:rPr>
              <a:t>) || ECDH(</a:t>
            </a:r>
            <a:r>
              <a:rPr lang="en-US" sz="2400" dirty="0" err="1">
                <a:solidFill>
                  <a:srgbClr val="C00000"/>
                </a:solidFill>
              </a:rPr>
              <a:t>EK</a:t>
            </a:r>
            <a:r>
              <a:rPr lang="en-US" sz="2400" baseline="-25000" dirty="0" err="1">
                <a:solidFill>
                  <a:srgbClr val="C00000"/>
                </a:solidFill>
              </a:rPr>
              <a:t>priv,send</a:t>
            </a:r>
            <a:r>
              <a:rPr lang="en-US" sz="2400" dirty="0">
                <a:solidFill>
                  <a:srgbClr val="C00000"/>
                </a:solidFill>
              </a:rPr>
              <a:t>, </a:t>
            </a:r>
            <a:r>
              <a:rPr lang="en-US" sz="2400" dirty="0" err="1">
                <a:solidFill>
                  <a:srgbClr val="C00000"/>
                </a:solidFill>
              </a:rPr>
              <a:t>OPK</a:t>
            </a:r>
            <a:r>
              <a:rPr lang="en-US" sz="2400" baseline="-25000" dirty="0" err="1">
                <a:solidFill>
                  <a:srgbClr val="C00000"/>
                </a:solidFill>
              </a:rPr>
              <a:t>recip,i</a:t>
            </a:r>
            <a:r>
              <a:rPr lang="en-US" sz="2400" dirty="0">
                <a:solidFill>
                  <a:srgbClr val="C00000"/>
                </a:solidFill>
              </a:rPr>
              <a:t>) </a:t>
            </a:r>
          </a:p>
          <a:p>
            <a:pPr>
              <a:lnSpc>
                <a:spcPct val="120000"/>
              </a:lnSpc>
            </a:pPr>
            <a:r>
              <a:rPr lang="en-US" sz="2400" dirty="0"/>
              <a:t>Deletes </a:t>
            </a:r>
            <a:r>
              <a:rPr lang="en-US" sz="2400" dirty="0" err="1"/>
              <a:t>EK</a:t>
            </a:r>
            <a:r>
              <a:rPr lang="en-US" sz="2400" baseline="-25000" dirty="0" err="1"/>
              <a:t>priv,send</a:t>
            </a:r>
            <a:r>
              <a:rPr lang="en-US" sz="2400" dirty="0"/>
              <a:t> and all intermediate values</a:t>
            </a:r>
          </a:p>
        </p:txBody>
      </p:sp>
      <p:cxnSp>
        <p:nvCxnSpPr>
          <p:cNvPr id="10" name="Straight Arrow Connector 9">
            <a:extLst>
              <a:ext uri="{FF2B5EF4-FFF2-40B4-BE49-F238E27FC236}">
                <a16:creationId xmlns:a16="http://schemas.microsoft.com/office/drawing/2014/main" id="{5848A320-5C81-FA44-B773-30047B500717}"/>
              </a:ext>
            </a:extLst>
          </p:cNvPr>
          <p:cNvCxnSpPr>
            <a:cxnSpLocks/>
          </p:cNvCxnSpPr>
          <p:nvPr/>
        </p:nvCxnSpPr>
        <p:spPr bwMode="auto">
          <a:xfrm flipH="1" flipV="1">
            <a:off x="6326384" y="2667781"/>
            <a:ext cx="557330" cy="419038"/>
          </a:xfrm>
          <a:prstGeom prst="straightConnector1">
            <a:avLst/>
          </a:prstGeom>
          <a:ln w="25400">
            <a:headEnd type="none" w="lg" len="lg"/>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862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654B-6002-6E4C-97A1-E93B16C66950}"/>
              </a:ext>
            </a:extLst>
          </p:cNvPr>
          <p:cNvSpPr>
            <a:spLocks noGrp="1"/>
          </p:cNvSpPr>
          <p:nvPr>
            <p:ph type="title"/>
          </p:nvPr>
        </p:nvSpPr>
        <p:spPr/>
        <p:txBody>
          <a:bodyPr/>
          <a:lstStyle/>
          <a:p>
            <a:r>
              <a:rPr lang="en-US" dirty="0"/>
              <a:t>Session Keys</a:t>
            </a:r>
          </a:p>
        </p:txBody>
      </p:sp>
      <p:sp>
        <p:nvSpPr>
          <p:cNvPr id="3" name="Content Placeholder 2">
            <a:extLst>
              <a:ext uri="{FF2B5EF4-FFF2-40B4-BE49-F238E27FC236}">
                <a16:creationId xmlns:a16="http://schemas.microsoft.com/office/drawing/2014/main" id="{760C99D5-E361-304B-9F65-34B1C1E188EC}"/>
              </a:ext>
            </a:extLst>
          </p:cNvPr>
          <p:cNvSpPr>
            <a:spLocks noGrp="1"/>
          </p:cNvSpPr>
          <p:nvPr>
            <p:ph idx="1"/>
          </p:nvPr>
        </p:nvSpPr>
        <p:spPr/>
        <p:txBody>
          <a:bodyPr>
            <a:noAutofit/>
          </a:bodyPr>
          <a:lstStyle/>
          <a:p>
            <a:r>
              <a:rPr lang="en-US" sz="2400" dirty="0">
                <a:solidFill>
                  <a:srgbClr val="C00000"/>
                </a:solidFill>
              </a:rPr>
              <a:t>Root key: </a:t>
            </a:r>
            <a:r>
              <a:rPr lang="en-US" sz="2400" dirty="0"/>
              <a:t>32-byte value used to generate chain keys</a:t>
            </a:r>
          </a:p>
          <a:p>
            <a:r>
              <a:rPr lang="en-US" sz="2400" dirty="0">
                <a:solidFill>
                  <a:srgbClr val="C00000"/>
                </a:solidFill>
              </a:rPr>
              <a:t>Chain key: </a:t>
            </a:r>
            <a:r>
              <a:rPr lang="en-US" sz="2400" dirty="0"/>
              <a:t>32-byte value used to generate message keys</a:t>
            </a:r>
          </a:p>
          <a:p>
            <a:r>
              <a:rPr lang="en-US" sz="2400" dirty="0">
                <a:solidFill>
                  <a:srgbClr val="C00000"/>
                </a:solidFill>
              </a:rPr>
              <a:t>Message key: </a:t>
            </a:r>
            <a:r>
              <a:rPr lang="en-US" sz="2400" dirty="0"/>
              <a:t>80-byte key used to encrypt messages</a:t>
            </a:r>
          </a:p>
          <a:p>
            <a:pPr lvl="1"/>
            <a:r>
              <a:rPr lang="en-US" sz="2000" dirty="0"/>
              <a:t>32-byte key for AES-256 encryption</a:t>
            </a:r>
          </a:p>
          <a:p>
            <a:pPr lvl="1"/>
            <a:r>
              <a:rPr lang="en-US" sz="2000" dirty="0"/>
              <a:t>32-byte key for HMAC-SHA256 cryptographic checksum</a:t>
            </a:r>
          </a:p>
          <a:p>
            <a:pPr lvl="1"/>
            <a:r>
              <a:rPr lang="en-US" sz="2000" dirty="0"/>
              <a:t>16-byte initialization vector</a:t>
            </a:r>
          </a:p>
        </p:txBody>
      </p:sp>
    </p:spTree>
    <p:extLst>
      <p:ext uri="{BB962C8B-B14F-4D97-AF65-F5344CB8AC3E}">
        <p14:creationId xmlns:p14="http://schemas.microsoft.com/office/powerpoint/2010/main" val="1785321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77CB-4763-914D-B324-63FEB73F5D61}"/>
              </a:ext>
            </a:extLst>
          </p:cNvPr>
          <p:cNvSpPr>
            <a:spLocks noGrp="1"/>
          </p:cNvSpPr>
          <p:nvPr>
            <p:ph type="title"/>
          </p:nvPr>
        </p:nvSpPr>
        <p:spPr/>
        <p:txBody>
          <a:bodyPr/>
          <a:lstStyle/>
          <a:p>
            <a:r>
              <a:rPr lang="en-US" dirty="0"/>
              <a:t>Key Generation</a:t>
            </a:r>
          </a:p>
        </p:txBody>
      </p:sp>
      <p:sp>
        <p:nvSpPr>
          <p:cNvPr id="3" name="Content Placeholder 2">
            <a:extLst>
              <a:ext uri="{FF2B5EF4-FFF2-40B4-BE49-F238E27FC236}">
                <a16:creationId xmlns:a16="http://schemas.microsoft.com/office/drawing/2014/main" id="{BA0CBDA8-A546-D844-B5E9-1F3423430E9A}"/>
              </a:ext>
            </a:extLst>
          </p:cNvPr>
          <p:cNvSpPr>
            <a:spLocks noGrp="1"/>
          </p:cNvSpPr>
          <p:nvPr>
            <p:ph idx="1"/>
          </p:nvPr>
        </p:nvSpPr>
        <p:spPr/>
        <p:txBody>
          <a:bodyPr>
            <a:noAutofit/>
          </a:bodyPr>
          <a:lstStyle/>
          <a:p>
            <a:pPr marL="0" indent="0">
              <a:buNone/>
            </a:pPr>
            <a:r>
              <a:rPr lang="en-US" sz="2400" dirty="0"/>
              <a:t>s is salt (0 if omitted); x is key material</a:t>
            </a:r>
          </a:p>
          <a:p>
            <a:pPr marL="0" indent="0">
              <a:buNone/>
            </a:pPr>
            <a:r>
              <a:rPr lang="en-US" sz="2400" dirty="0"/>
              <a:t>    </a:t>
            </a:r>
            <a:r>
              <a:rPr lang="en-US" sz="2400" dirty="0">
                <a:solidFill>
                  <a:srgbClr val="C00000"/>
                </a:solidFill>
              </a:rPr>
              <a:t>key k = HMAC_SHA256(s, x)</a:t>
            </a:r>
          </a:p>
          <a:p>
            <a:pPr marL="0" indent="0">
              <a:buNone/>
            </a:pPr>
            <a:r>
              <a:rPr lang="en-US" sz="2400" dirty="0"/>
              <a:t>info is string of characters like “</a:t>
            </a:r>
            <a:r>
              <a:rPr lang="en-US" sz="2400" dirty="0" err="1"/>
              <a:t>WhisperGroup</a:t>
            </a:r>
            <a:r>
              <a:rPr lang="en-US" sz="2400" dirty="0"/>
              <a:t>”</a:t>
            </a:r>
          </a:p>
          <a:p>
            <a:pPr marL="0" indent="0">
              <a:buNone/>
            </a:pPr>
            <a:r>
              <a:rPr lang="en-US" sz="2400" dirty="0"/>
              <a:t>    T(0) = “”    …  T(</a:t>
            </a:r>
            <a:r>
              <a:rPr lang="en-US" sz="2400" dirty="0" err="1"/>
              <a:t>i</a:t>
            </a:r>
            <a:r>
              <a:rPr lang="en-US" sz="2400" dirty="0"/>
              <a:t>) = HMAC_SHA256(k, T(</a:t>
            </a:r>
            <a:r>
              <a:rPr lang="en-US" sz="2400" dirty="0" err="1"/>
              <a:t>i</a:t>
            </a:r>
            <a:r>
              <a:rPr lang="en-US" sz="2400" dirty="0"/>
              <a:t>–1) || info || </a:t>
            </a:r>
            <a:r>
              <a:rPr lang="en-US" sz="2400" dirty="0" err="1"/>
              <a:t>i</a:t>
            </a:r>
            <a:r>
              <a:rPr lang="en-US" sz="2400" dirty="0"/>
              <a:t>)</a:t>
            </a:r>
          </a:p>
          <a:p>
            <a:pPr marL="0" indent="0">
              <a:buNone/>
            </a:pPr>
            <a:r>
              <a:rPr lang="en-US" sz="2400" dirty="0"/>
              <a:t>    </a:t>
            </a:r>
          </a:p>
          <a:p>
            <a:pPr marL="0" indent="0">
              <a:buNone/>
            </a:pPr>
            <a:r>
              <a:rPr lang="en-US" sz="2400" dirty="0">
                <a:solidFill>
                  <a:srgbClr val="C00000"/>
                </a:solidFill>
              </a:rPr>
              <a:t>HDKF(s, x) = T(1) || T(2) || …    </a:t>
            </a:r>
            <a:r>
              <a:rPr lang="en-US" sz="2400" dirty="0"/>
              <a:t>	L octets</a:t>
            </a:r>
          </a:p>
        </p:txBody>
      </p:sp>
    </p:spTree>
    <p:extLst>
      <p:ext uri="{BB962C8B-B14F-4D97-AF65-F5344CB8AC3E}">
        <p14:creationId xmlns:p14="http://schemas.microsoft.com/office/powerpoint/2010/main" val="199454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01C8-B7FC-B04D-88A1-DF376D20EC75}"/>
              </a:ext>
            </a:extLst>
          </p:cNvPr>
          <p:cNvSpPr>
            <a:spLocks noGrp="1"/>
          </p:cNvSpPr>
          <p:nvPr>
            <p:ph type="title"/>
          </p:nvPr>
        </p:nvSpPr>
        <p:spPr/>
        <p:txBody>
          <a:bodyPr/>
          <a:lstStyle/>
          <a:p>
            <a:r>
              <a:rPr lang="en-US" dirty="0"/>
              <a:t>Sending Messages</a:t>
            </a:r>
          </a:p>
        </p:txBody>
      </p:sp>
      <p:sp>
        <p:nvSpPr>
          <p:cNvPr id="3" name="Content Placeholder 2">
            <a:extLst>
              <a:ext uri="{FF2B5EF4-FFF2-40B4-BE49-F238E27FC236}">
                <a16:creationId xmlns:a16="http://schemas.microsoft.com/office/drawing/2014/main" id="{64A01A06-F333-324C-8954-2298934BB00E}"/>
              </a:ext>
            </a:extLst>
          </p:cNvPr>
          <p:cNvSpPr>
            <a:spLocks noGrp="1"/>
          </p:cNvSpPr>
          <p:nvPr>
            <p:ph idx="1"/>
          </p:nvPr>
        </p:nvSpPr>
        <p:spPr>
          <a:xfrm>
            <a:off x="1066800" y="2103120"/>
            <a:ext cx="9144000" cy="3849624"/>
          </a:xfrm>
        </p:spPr>
        <p:txBody>
          <a:bodyPr>
            <a:normAutofit/>
          </a:bodyPr>
          <a:lstStyle/>
          <a:p>
            <a:r>
              <a:rPr lang="en-US" sz="2400" dirty="0"/>
              <a:t>Sender creates message key </a:t>
            </a:r>
            <a:r>
              <a:rPr lang="en-US" sz="2400" dirty="0">
                <a:solidFill>
                  <a:srgbClr val="C00000"/>
                </a:solidFill>
              </a:rPr>
              <a:t>k</a:t>
            </a:r>
            <a:r>
              <a:rPr lang="en-US" sz="2400" baseline="-25000" dirty="0">
                <a:solidFill>
                  <a:srgbClr val="C00000"/>
                </a:solidFill>
              </a:rPr>
              <a:t>m</a:t>
            </a:r>
            <a:r>
              <a:rPr lang="en-US" sz="2400" dirty="0">
                <a:solidFill>
                  <a:srgbClr val="C00000"/>
                </a:solidFill>
              </a:rPr>
              <a:t> = HMAC_SHA256(k</a:t>
            </a:r>
            <a:r>
              <a:rPr lang="en-US" sz="2400" baseline="-25000" dirty="0">
                <a:solidFill>
                  <a:srgbClr val="C00000"/>
                </a:solidFill>
              </a:rPr>
              <a:t>c,1</a:t>
            </a:r>
            <a:r>
              <a:rPr lang="en-US" sz="2400" dirty="0">
                <a:solidFill>
                  <a:srgbClr val="C00000"/>
                </a:solidFill>
              </a:rPr>
              <a:t>, 1)</a:t>
            </a:r>
          </a:p>
          <a:p>
            <a:r>
              <a:rPr lang="en-US" sz="2400" dirty="0"/>
              <a:t>Encrypts message using AEAD (authenticated encryption) scheme with AES-256 in CBC mode for encryption and HMAC_SHA256 for authentication, producing ciphertext C</a:t>
            </a:r>
          </a:p>
        </p:txBody>
      </p:sp>
      <p:sp>
        <p:nvSpPr>
          <p:cNvPr id="5" name="TextBox 4">
            <a:extLst>
              <a:ext uri="{FF2B5EF4-FFF2-40B4-BE49-F238E27FC236}">
                <a16:creationId xmlns:a16="http://schemas.microsoft.com/office/drawing/2014/main" id="{7D64CB20-4DD5-644C-8BF6-DB24021E9F43}"/>
              </a:ext>
            </a:extLst>
          </p:cNvPr>
          <p:cNvSpPr txBox="1"/>
          <p:nvPr/>
        </p:nvSpPr>
        <p:spPr>
          <a:xfrm>
            <a:off x="2486373" y="4162704"/>
            <a:ext cx="6396302" cy="461665"/>
          </a:xfrm>
          <a:prstGeom prst="rect">
            <a:avLst/>
          </a:prstGeom>
          <a:noFill/>
        </p:spPr>
        <p:txBody>
          <a:bodyPr wrap="none" rtlCol="0">
            <a:spAutoFit/>
          </a:bodyPr>
          <a:lstStyle/>
          <a:p>
            <a:pPr algn="ctr"/>
            <a:r>
              <a:rPr lang="en-US" sz="2400" dirty="0"/>
              <a:t>{ </a:t>
            </a:r>
            <a:r>
              <a:rPr lang="en-US" sz="2400" dirty="0" err="1"/>
              <a:t>IK</a:t>
            </a:r>
            <a:r>
              <a:rPr lang="en-US" sz="2400" baseline="-25000" dirty="0" err="1"/>
              <a:t>pub,sender</a:t>
            </a:r>
            <a:r>
              <a:rPr lang="en-US" sz="2400" dirty="0"/>
              <a:t> || </a:t>
            </a:r>
            <a:r>
              <a:rPr lang="en-US" sz="2400" dirty="0" err="1"/>
              <a:t>EK</a:t>
            </a:r>
            <a:r>
              <a:rPr lang="en-US" sz="2400" baseline="-25000" dirty="0" err="1"/>
              <a:t>pub,sender</a:t>
            </a:r>
            <a:r>
              <a:rPr lang="en-US" sz="2400" dirty="0"/>
              <a:t> || pre-key indicator || C } </a:t>
            </a:r>
          </a:p>
        </p:txBody>
      </p:sp>
      <p:sp>
        <p:nvSpPr>
          <p:cNvPr id="6" name="TextBox 5">
            <a:extLst>
              <a:ext uri="{FF2B5EF4-FFF2-40B4-BE49-F238E27FC236}">
                <a16:creationId xmlns:a16="http://schemas.microsoft.com/office/drawing/2014/main" id="{CE1A211C-D0DB-4E45-92C8-3E3E2FB70455}"/>
              </a:ext>
            </a:extLst>
          </p:cNvPr>
          <p:cNvSpPr txBox="1"/>
          <p:nvPr/>
        </p:nvSpPr>
        <p:spPr>
          <a:xfrm>
            <a:off x="3324668" y="5244858"/>
            <a:ext cx="2273379" cy="400110"/>
          </a:xfrm>
          <a:prstGeom prst="rect">
            <a:avLst/>
          </a:prstGeom>
          <a:noFill/>
        </p:spPr>
        <p:txBody>
          <a:bodyPr wrap="none" rtlCol="0">
            <a:spAutoFit/>
          </a:bodyPr>
          <a:lstStyle/>
          <a:p>
            <a:r>
              <a:rPr lang="en-US" sz="2000" dirty="0"/>
              <a:t>new ephemeral key</a:t>
            </a:r>
          </a:p>
        </p:txBody>
      </p:sp>
      <p:sp>
        <p:nvSpPr>
          <p:cNvPr id="7" name="TextBox 6">
            <a:extLst>
              <a:ext uri="{FF2B5EF4-FFF2-40B4-BE49-F238E27FC236}">
                <a16:creationId xmlns:a16="http://schemas.microsoft.com/office/drawing/2014/main" id="{6B25C61B-7C5A-8042-901D-DBFD059981B5}"/>
              </a:ext>
            </a:extLst>
          </p:cNvPr>
          <p:cNvSpPr txBox="1"/>
          <p:nvPr/>
        </p:nvSpPr>
        <p:spPr>
          <a:xfrm>
            <a:off x="6096000" y="5244858"/>
            <a:ext cx="3629520" cy="707886"/>
          </a:xfrm>
          <a:prstGeom prst="rect">
            <a:avLst/>
          </a:prstGeom>
          <a:noFill/>
        </p:spPr>
        <p:txBody>
          <a:bodyPr wrap="none" rtlCol="0">
            <a:spAutoFit/>
          </a:bodyPr>
          <a:lstStyle/>
          <a:p>
            <a:r>
              <a:rPr lang="en-US" sz="2000" dirty="0"/>
              <a:t>which of recipient’s one-time</a:t>
            </a:r>
          </a:p>
          <a:p>
            <a:r>
              <a:rPr lang="en-US" sz="2000" dirty="0"/>
              <a:t>ephemeral public keys was used</a:t>
            </a:r>
          </a:p>
        </p:txBody>
      </p:sp>
      <p:cxnSp>
        <p:nvCxnSpPr>
          <p:cNvPr id="9" name="Straight Arrow Connector 8">
            <a:extLst>
              <a:ext uri="{FF2B5EF4-FFF2-40B4-BE49-F238E27FC236}">
                <a16:creationId xmlns:a16="http://schemas.microsoft.com/office/drawing/2014/main" id="{0E2A8ADC-BB78-4345-8C17-098B3F609889}"/>
              </a:ext>
            </a:extLst>
          </p:cNvPr>
          <p:cNvCxnSpPr>
            <a:cxnSpLocks/>
          </p:cNvCxnSpPr>
          <p:nvPr/>
        </p:nvCxnSpPr>
        <p:spPr bwMode="auto">
          <a:xfrm flipV="1">
            <a:off x="4480963" y="4693246"/>
            <a:ext cx="202900" cy="507652"/>
          </a:xfrm>
          <a:prstGeom prst="straightConnector1">
            <a:avLst/>
          </a:prstGeom>
          <a:ln w="25400">
            <a:headEnd type="none" w="lg" len="lg"/>
            <a:tailEnd type="stealth" w="lg" len="lg"/>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C302416-4B97-9342-B4D1-B37BFED2A77C}"/>
              </a:ext>
            </a:extLst>
          </p:cNvPr>
          <p:cNvCxnSpPr>
            <a:cxnSpLocks/>
          </p:cNvCxnSpPr>
          <p:nvPr/>
        </p:nvCxnSpPr>
        <p:spPr bwMode="auto">
          <a:xfrm flipH="1" flipV="1">
            <a:off x="7063481" y="4605600"/>
            <a:ext cx="267181" cy="593639"/>
          </a:xfrm>
          <a:prstGeom prst="straightConnector1">
            <a:avLst/>
          </a:prstGeom>
          <a:ln w="25400">
            <a:headEnd type="none" w="lg" len="lg"/>
            <a:tailEnd type="stealth"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1888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01C8-B7FC-B04D-88A1-DF376D20EC75}"/>
              </a:ext>
            </a:extLst>
          </p:cNvPr>
          <p:cNvSpPr>
            <a:spLocks noGrp="1"/>
          </p:cNvSpPr>
          <p:nvPr>
            <p:ph type="title"/>
          </p:nvPr>
        </p:nvSpPr>
        <p:spPr/>
        <p:txBody>
          <a:bodyPr/>
          <a:lstStyle/>
          <a:p>
            <a:r>
              <a:rPr lang="en-US" dirty="0"/>
              <a:t>Receiving Messages</a:t>
            </a:r>
          </a:p>
        </p:txBody>
      </p:sp>
      <p:sp>
        <p:nvSpPr>
          <p:cNvPr id="3" name="Content Placeholder 2">
            <a:extLst>
              <a:ext uri="{FF2B5EF4-FFF2-40B4-BE49-F238E27FC236}">
                <a16:creationId xmlns:a16="http://schemas.microsoft.com/office/drawing/2014/main" id="{64A01A06-F333-324C-8954-2298934BB00E}"/>
              </a:ext>
            </a:extLst>
          </p:cNvPr>
          <p:cNvSpPr>
            <a:spLocks noGrp="1"/>
          </p:cNvSpPr>
          <p:nvPr>
            <p:ph idx="1"/>
          </p:nvPr>
        </p:nvSpPr>
        <p:spPr/>
        <p:txBody>
          <a:bodyPr>
            <a:normAutofit/>
          </a:bodyPr>
          <a:lstStyle/>
          <a:p>
            <a:r>
              <a:rPr lang="en-US" sz="2400" dirty="0"/>
              <a:t>Recipient computes master secret analogously to sender but using the recipient’s private keys and sender’s public key</a:t>
            </a:r>
          </a:p>
          <a:p>
            <a:r>
              <a:rPr lang="en-US" sz="2400" dirty="0"/>
              <a:t>Computes the root and chain keys</a:t>
            </a:r>
          </a:p>
          <a:p>
            <a:r>
              <a:rPr lang="en-US" sz="2400" dirty="0"/>
              <a:t>Deletes ephemeral key pair </a:t>
            </a:r>
            <a:r>
              <a:rPr lang="en-US" sz="2400" dirty="0" err="1"/>
              <a:t>OPK</a:t>
            </a:r>
            <a:r>
              <a:rPr lang="en-US" sz="2400" baseline="-25000" dirty="0" err="1"/>
              <a:t>i</a:t>
            </a:r>
            <a:r>
              <a:rPr lang="en-US" sz="2400" dirty="0"/>
              <a:t> used for this exchange </a:t>
            </a:r>
          </a:p>
          <a:p>
            <a:r>
              <a:rPr lang="en-US" sz="2400" dirty="0"/>
              <a:t>Can now exchange messages…</a:t>
            </a:r>
          </a:p>
        </p:txBody>
      </p:sp>
    </p:spTree>
    <p:extLst>
      <p:ext uri="{BB962C8B-B14F-4D97-AF65-F5344CB8AC3E}">
        <p14:creationId xmlns:p14="http://schemas.microsoft.com/office/powerpoint/2010/main" val="415621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5A3F654B-6002-6E4C-97A1-E93B16C66950}"/>
              </a:ext>
            </a:extLst>
          </p:cNvPr>
          <p:cNvSpPr>
            <a:spLocks noGrp="1"/>
          </p:cNvSpPr>
          <p:nvPr>
            <p:ph type="title"/>
          </p:nvPr>
        </p:nvSpPr>
        <p:spPr>
          <a:xfrm>
            <a:off x="866440" y="1000370"/>
            <a:ext cx="3462079" cy="4857262"/>
          </a:xfrm>
        </p:spPr>
        <p:txBody>
          <a:bodyPr>
            <a:normAutofit/>
          </a:bodyPr>
          <a:lstStyle/>
          <a:p>
            <a:pPr algn="r"/>
            <a:r>
              <a:rPr lang="en-US" sz="4400" dirty="0">
                <a:solidFill>
                  <a:srgbClr val="FFFFFF"/>
                </a:solidFill>
              </a:rPr>
              <a:t>Updating Message Keys</a:t>
            </a:r>
          </a:p>
        </p:txBody>
      </p:sp>
      <p:sp>
        <p:nvSpPr>
          <p:cNvPr id="3" name="Content Placeholder 2">
            <a:extLst>
              <a:ext uri="{FF2B5EF4-FFF2-40B4-BE49-F238E27FC236}">
                <a16:creationId xmlns:a16="http://schemas.microsoft.com/office/drawing/2014/main" id="{760C99D5-E361-304B-9F65-34B1C1E188EC}"/>
              </a:ext>
            </a:extLst>
          </p:cNvPr>
          <p:cNvSpPr>
            <a:spLocks noGrp="1"/>
          </p:cNvSpPr>
          <p:nvPr>
            <p:ph idx="1"/>
          </p:nvPr>
        </p:nvSpPr>
        <p:spPr>
          <a:xfrm>
            <a:off x="4963691" y="1000370"/>
            <a:ext cx="6361870" cy="4857262"/>
          </a:xfrm>
        </p:spPr>
        <p:txBody>
          <a:bodyPr anchor="ctr">
            <a:noAutofit/>
          </a:bodyPr>
          <a:lstStyle/>
          <a:p>
            <a:pPr marL="0" indent="0">
              <a:buNone/>
            </a:pPr>
            <a:r>
              <a:rPr lang="en-US" sz="2400" b="1" dirty="0">
                <a:solidFill>
                  <a:schemeClr val="bg1"/>
                </a:solidFill>
              </a:rPr>
              <a:t>Each message uses its own key</a:t>
            </a:r>
          </a:p>
          <a:p>
            <a:pPr marL="0" indent="0">
              <a:buNone/>
            </a:pPr>
            <a:r>
              <a:rPr lang="en-US" sz="2400" b="1" dirty="0">
                <a:solidFill>
                  <a:srgbClr val="FFFFFF"/>
                </a:solidFill>
              </a:rPr>
              <a:t>Sending messages one after another:</a:t>
            </a:r>
          </a:p>
          <a:p>
            <a:pPr marL="0" indent="0">
              <a:buNone/>
            </a:pPr>
            <a:r>
              <a:rPr lang="en-US" sz="2400" dirty="0">
                <a:solidFill>
                  <a:srgbClr val="FFFFFF"/>
                </a:solidFill>
              </a:rPr>
              <a:t>create a fresh key for next message using key-based hash derivation</a:t>
            </a:r>
          </a:p>
          <a:p>
            <a:pPr marL="0" indent="0">
              <a:buNone/>
            </a:pPr>
            <a:r>
              <a:rPr lang="en-US" sz="2400" b="1" dirty="0">
                <a:solidFill>
                  <a:srgbClr val="FFFFFF"/>
                </a:solidFill>
              </a:rPr>
              <a:t>Upon receiving a reply:</a:t>
            </a:r>
          </a:p>
          <a:p>
            <a:pPr marL="0" indent="0">
              <a:buNone/>
            </a:pPr>
            <a:r>
              <a:rPr lang="en-US" sz="2400" dirty="0">
                <a:solidFill>
                  <a:srgbClr val="FFFFFF"/>
                </a:solidFill>
              </a:rPr>
              <a:t>create a fresh secret using Diffie-Hellman protocol, use it to derive a fresh key</a:t>
            </a:r>
          </a:p>
          <a:p>
            <a:endParaRPr lang="en-US" sz="2400" dirty="0">
              <a:solidFill>
                <a:srgbClr val="FFFFFF"/>
              </a:solidFill>
            </a:endParaRPr>
          </a:p>
          <a:p>
            <a:pPr marL="0" indent="0">
              <a:buNone/>
            </a:pPr>
            <a:r>
              <a:rPr lang="en-US" sz="2400" dirty="0">
                <a:highlight>
                  <a:srgbClr val="FFFF00"/>
                </a:highlight>
              </a:rPr>
              <a:t>Compromise of a key for a single message does not reveal keys for previous or future messages   </a:t>
            </a:r>
          </a:p>
        </p:txBody>
      </p:sp>
    </p:spTree>
    <p:extLst>
      <p:ext uri="{BB962C8B-B14F-4D97-AF65-F5344CB8AC3E}">
        <p14:creationId xmlns:p14="http://schemas.microsoft.com/office/powerpoint/2010/main" val="1906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A4C8-D8F6-7E48-BA21-2C747F28D083}"/>
              </a:ext>
            </a:extLst>
          </p:cNvPr>
          <p:cNvSpPr>
            <a:spLocks noGrp="1"/>
          </p:cNvSpPr>
          <p:nvPr>
            <p:ph type="title"/>
          </p:nvPr>
        </p:nvSpPr>
        <p:spPr/>
        <p:txBody>
          <a:bodyPr/>
          <a:lstStyle/>
          <a:p>
            <a:r>
              <a:rPr lang="en-US" dirty="0"/>
              <a:t>Updating Message Keys: </a:t>
            </a:r>
            <a:r>
              <a:rPr lang="en-US" u="sng" dirty="0"/>
              <a:t>Double Ratchet</a:t>
            </a:r>
          </a:p>
        </p:txBody>
      </p:sp>
      <p:sp>
        <p:nvSpPr>
          <p:cNvPr id="3" name="Content Placeholder 2">
            <a:extLst>
              <a:ext uri="{FF2B5EF4-FFF2-40B4-BE49-F238E27FC236}">
                <a16:creationId xmlns:a16="http://schemas.microsoft.com/office/drawing/2014/main" id="{A3A68119-B2E7-5148-9760-44ACA5E9B997}"/>
              </a:ext>
            </a:extLst>
          </p:cNvPr>
          <p:cNvSpPr>
            <a:spLocks noGrp="1"/>
          </p:cNvSpPr>
          <p:nvPr>
            <p:ph idx="1"/>
          </p:nvPr>
        </p:nvSpPr>
        <p:spPr>
          <a:xfrm>
            <a:off x="1066800" y="2103120"/>
            <a:ext cx="7315200" cy="3849624"/>
          </a:xfrm>
        </p:spPr>
        <p:txBody>
          <a:bodyPr>
            <a:noAutofit/>
          </a:bodyPr>
          <a:lstStyle/>
          <a:p>
            <a:r>
              <a:rPr lang="en-US" sz="2400" dirty="0"/>
              <a:t>For each message sent before receiving a reply, use a </a:t>
            </a:r>
            <a:r>
              <a:rPr lang="en-US" sz="2400" dirty="0">
                <a:solidFill>
                  <a:srgbClr val="C00000"/>
                </a:solidFill>
              </a:rPr>
              <a:t>hash ratchet </a:t>
            </a:r>
            <a:r>
              <a:rPr lang="en-US" sz="2400" dirty="0"/>
              <a:t>to update the message key:</a:t>
            </a:r>
          </a:p>
          <a:p>
            <a:pPr marL="0" indent="0">
              <a:buNone/>
            </a:pPr>
            <a:r>
              <a:rPr lang="en-US" sz="2400" dirty="0"/>
              <a:t>	k</a:t>
            </a:r>
            <a:r>
              <a:rPr lang="en-US" sz="2400" baseline="-25000" dirty="0"/>
              <a:t>m,i+1</a:t>
            </a:r>
            <a:r>
              <a:rPr lang="en-US" sz="2400" dirty="0"/>
              <a:t> = HMAC_SHA256(</a:t>
            </a:r>
            <a:r>
              <a:rPr lang="en-US" sz="2400" dirty="0" err="1"/>
              <a:t>k</a:t>
            </a:r>
            <a:r>
              <a:rPr lang="en-US" sz="2400" baseline="-25000" dirty="0" err="1"/>
              <a:t>c,i</a:t>
            </a:r>
            <a:r>
              <a:rPr lang="en-US" sz="2400" dirty="0"/>
              <a:t>, 1)</a:t>
            </a:r>
          </a:p>
          <a:p>
            <a:pPr marL="0" indent="0">
              <a:buNone/>
            </a:pPr>
            <a:r>
              <a:rPr lang="en-US" sz="2400" dirty="0"/>
              <a:t>	k</a:t>
            </a:r>
            <a:r>
              <a:rPr lang="en-US" sz="2400" baseline="-25000" dirty="0"/>
              <a:t>c,i+1</a:t>
            </a:r>
            <a:r>
              <a:rPr lang="en-US" sz="2400" dirty="0"/>
              <a:t> = HMAC_SHA256(</a:t>
            </a:r>
            <a:r>
              <a:rPr lang="en-US" sz="2400" dirty="0" err="1"/>
              <a:t>k</a:t>
            </a:r>
            <a:r>
              <a:rPr lang="en-US" sz="2400" baseline="-25000" dirty="0" err="1"/>
              <a:t>c,i</a:t>
            </a:r>
            <a:r>
              <a:rPr lang="en-US" sz="2400" dirty="0"/>
              <a:t>, 2)</a:t>
            </a:r>
          </a:p>
          <a:p>
            <a:r>
              <a:rPr lang="en-US" sz="2400" dirty="0"/>
              <a:t>After receiving a reply, use </a:t>
            </a:r>
            <a:r>
              <a:rPr lang="en-US" sz="2400" dirty="0">
                <a:solidFill>
                  <a:srgbClr val="C00000"/>
                </a:solidFill>
              </a:rPr>
              <a:t>Diffie-Hellman</a:t>
            </a:r>
            <a:r>
              <a:rPr lang="en-US" sz="2400" dirty="0"/>
              <a:t> to generate fresh chain and root keys:</a:t>
            </a:r>
          </a:p>
          <a:p>
            <a:pPr marL="0" indent="0">
              <a:buNone/>
            </a:pPr>
            <a:r>
              <a:rPr lang="en-US" sz="2400" dirty="0"/>
              <a:t>	x = HKDF(</a:t>
            </a:r>
            <a:r>
              <a:rPr lang="en-US" sz="2400" dirty="0" err="1"/>
              <a:t>k</a:t>
            </a:r>
            <a:r>
              <a:rPr lang="en-US" sz="2400" baseline="-25000" dirty="0" err="1"/>
              <a:t>r</a:t>
            </a:r>
            <a:r>
              <a:rPr lang="en-US" sz="2400" dirty="0"/>
              <a:t>, ECDH(</a:t>
            </a:r>
            <a:r>
              <a:rPr lang="en-US" sz="2400" dirty="0" err="1"/>
              <a:t>EK</a:t>
            </a:r>
            <a:r>
              <a:rPr lang="en-US" sz="2400" baseline="-25000" dirty="0" err="1"/>
              <a:t>pub,recip</a:t>
            </a:r>
            <a:r>
              <a:rPr lang="en-US" sz="2400" dirty="0"/>
              <a:t>, </a:t>
            </a:r>
            <a:r>
              <a:rPr lang="en-US" sz="2400" dirty="0" err="1"/>
              <a:t>EK</a:t>
            </a:r>
            <a:r>
              <a:rPr lang="en-US" sz="2400" baseline="-25000" dirty="0" err="1"/>
              <a:t>priv,send</a:t>
            </a:r>
            <a:r>
              <a:rPr lang="en-US" sz="2400" dirty="0"/>
              <a:t>))</a:t>
            </a:r>
          </a:p>
        </p:txBody>
      </p:sp>
      <p:sp>
        <p:nvSpPr>
          <p:cNvPr id="6" name="TextBox 5">
            <a:extLst>
              <a:ext uri="{FF2B5EF4-FFF2-40B4-BE49-F238E27FC236}">
                <a16:creationId xmlns:a16="http://schemas.microsoft.com/office/drawing/2014/main" id="{79735F87-C429-6E44-A5C0-78260F81F133}"/>
              </a:ext>
            </a:extLst>
          </p:cNvPr>
          <p:cNvSpPr txBox="1"/>
          <p:nvPr/>
        </p:nvSpPr>
        <p:spPr>
          <a:xfrm>
            <a:off x="7574281" y="4904767"/>
            <a:ext cx="3764280" cy="584775"/>
          </a:xfrm>
          <a:prstGeom prst="rect">
            <a:avLst/>
          </a:prstGeom>
          <a:noFill/>
        </p:spPr>
        <p:txBody>
          <a:bodyPr wrap="square">
            <a:spAutoFit/>
          </a:bodyPr>
          <a:lstStyle/>
          <a:p>
            <a:pPr lvl="1">
              <a:tabLst>
                <a:tab pos="161925" algn="l"/>
              </a:tabLst>
            </a:pPr>
            <a:r>
              <a:rPr lang="en-US" sz="1600" dirty="0"/>
              <a:t>First 32 octets are the new chain key, next 32 octets new root key</a:t>
            </a:r>
          </a:p>
        </p:txBody>
      </p:sp>
      <p:grpSp>
        <p:nvGrpSpPr>
          <p:cNvPr id="12" name="Group 11">
            <a:extLst>
              <a:ext uri="{FF2B5EF4-FFF2-40B4-BE49-F238E27FC236}">
                <a16:creationId xmlns:a16="http://schemas.microsoft.com/office/drawing/2014/main" id="{03B21766-A815-9F46-B97E-4F1F9B4590D1}"/>
              </a:ext>
            </a:extLst>
          </p:cNvPr>
          <p:cNvGrpSpPr/>
          <p:nvPr/>
        </p:nvGrpSpPr>
        <p:grpSpPr>
          <a:xfrm>
            <a:off x="7250880" y="5077028"/>
            <a:ext cx="630000" cy="293040"/>
            <a:chOff x="7266120" y="4723680"/>
            <a:chExt cx="630000" cy="29304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2F75FDE5-5D80-C04D-A77E-E21C35412273}"/>
                    </a:ext>
                  </a:extLst>
                </p14:cNvPr>
                <p14:cNvContentPartPr/>
                <p14:nvPr/>
              </p14:nvContentPartPr>
              <p14:xfrm>
                <a:off x="7266120" y="4723680"/>
                <a:ext cx="630000" cy="155880"/>
              </p14:xfrm>
            </p:contentPart>
          </mc:Choice>
          <mc:Fallback xmlns="">
            <p:pic>
              <p:nvPicPr>
                <p:cNvPr id="10" name="Ink 9">
                  <a:extLst>
                    <a:ext uri="{FF2B5EF4-FFF2-40B4-BE49-F238E27FC236}">
                      <a16:creationId xmlns:a16="http://schemas.microsoft.com/office/drawing/2014/main" id="{2F75FDE5-5D80-C04D-A77E-E21C35412273}"/>
                    </a:ext>
                  </a:extLst>
                </p:cNvPr>
                <p:cNvPicPr/>
                <p:nvPr/>
              </p:nvPicPr>
              <p:blipFill>
                <a:blip r:embed="rId3"/>
                <a:stretch>
                  <a:fillRect/>
                </a:stretch>
              </p:blipFill>
              <p:spPr>
                <a:xfrm>
                  <a:off x="7248120" y="4706040"/>
                  <a:ext cx="665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6602CF7B-D62C-8B42-A7B3-6D421E156DE4}"/>
                    </a:ext>
                  </a:extLst>
                </p14:cNvPr>
                <p14:cNvContentPartPr/>
                <p14:nvPr/>
              </p14:nvContentPartPr>
              <p14:xfrm>
                <a:off x="7760760" y="4896480"/>
                <a:ext cx="129600" cy="120240"/>
              </p14:xfrm>
            </p:contentPart>
          </mc:Choice>
          <mc:Fallback xmlns="">
            <p:pic>
              <p:nvPicPr>
                <p:cNvPr id="11" name="Ink 10">
                  <a:extLst>
                    <a:ext uri="{FF2B5EF4-FFF2-40B4-BE49-F238E27FC236}">
                      <a16:creationId xmlns:a16="http://schemas.microsoft.com/office/drawing/2014/main" id="{6602CF7B-D62C-8B42-A7B3-6D421E156DE4}"/>
                    </a:ext>
                  </a:extLst>
                </p:cNvPr>
                <p:cNvPicPr/>
                <p:nvPr/>
              </p:nvPicPr>
              <p:blipFill>
                <a:blip r:embed="rId5"/>
                <a:stretch>
                  <a:fillRect/>
                </a:stretch>
              </p:blipFill>
              <p:spPr>
                <a:xfrm>
                  <a:off x="7742760" y="4878840"/>
                  <a:ext cx="165240" cy="155880"/>
                </a:xfrm>
                <a:prstGeom prst="rect">
                  <a:avLst/>
                </a:prstGeom>
              </p:spPr>
            </p:pic>
          </mc:Fallback>
        </mc:AlternateContent>
      </p:grpSp>
      <p:sp>
        <p:nvSpPr>
          <p:cNvPr id="15" name="TextBox 14">
            <a:extLst>
              <a:ext uri="{FF2B5EF4-FFF2-40B4-BE49-F238E27FC236}">
                <a16:creationId xmlns:a16="http://schemas.microsoft.com/office/drawing/2014/main" id="{5DABA08A-9C54-E442-9D16-FF943E851951}"/>
              </a:ext>
            </a:extLst>
          </p:cNvPr>
          <p:cNvSpPr txBox="1"/>
          <p:nvPr/>
        </p:nvSpPr>
        <p:spPr>
          <a:xfrm>
            <a:off x="3648192" y="5660356"/>
            <a:ext cx="1868688" cy="584775"/>
          </a:xfrm>
          <a:prstGeom prst="rect">
            <a:avLst/>
          </a:prstGeom>
          <a:noFill/>
        </p:spPr>
        <p:txBody>
          <a:bodyPr wrap="square" rtlCol="0">
            <a:spAutoFit/>
          </a:bodyPr>
          <a:lstStyle/>
          <a:p>
            <a:pPr algn="ctr"/>
            <a:r>
              <a:rPr lang="en-US" sz="1600" dirty="0"/>
              <a:t>from the received message</a:t>
            </a:r>
          </a:p>
        </p:txBody>
      </p:sp>
      <p:sp>
        <p:nvSpPr>
          <p:cNvPr id="16" name="TextBox 15">
            <a:extLst>
              <a:ext uri="{FF2B5EF4-FFF2-40B4-BE49-F238E27FC236}">
                <a16:creationId xmlns:a16="http://schemas.microsoft.com/office/drawing/2014/main" id="{0A20BB08-AB52-F243-9248-713583C864A0}"/>
              </a:ext>
            </a:extLst>
          </p:cNvPr>
          <p:cNvSpPr txBox="1"/>
          <p:nvPr/>
        </p:nvSpPr>
        <p:spPr>
          <a:xfrm>
            <a:off x="5516880" y="5668817"/>
            <a:ext cx="4282440" cy="584775"/>
          </a:xfrm>
          <a:prstGeom prst="rect">
            <a:avLst/>
          </a:prstGeom>
          <a:noFill/>
        </p:spPr>
        <p:txBody>
          <a:bodyPr wrap="square" rtlCol="0">
            <a:spAutoFit/>
          </a:bodyPr>
          <a:lstStyle/>
          <a:p>
            <a:r>
              <a:rPr lang="en-US" sz="1600" dirty="0"/>
              <a:t>private key associated with </a:t>
            </a:r>
            <a:r>
              <a:rPr lang="en-US" sz="1600" dirty="0" err="1"/>
              <a:t>EK</a:t>
            </a:r>
            <a:r>
              <a:rPr lang="en-US" sz="1600" baseline="-25000" dirty="0" err="1"/>
              <a:t>pub,send</a:t>
            </a:r>
            <a:r>
              <a:rPr lang="en-US" sz="1600" dirty="0"/>
              <a:t> appearing in the message to which this was a reply</a:t>
            </a:r>
          </a:p>
        </p:txBody>
      </p:sp>
      <p:grpSp>
        <p:nvGrpSpPr>
          <p:cNvPr id="19" name="Group 18">
            <a:extLst>
              <a:ext uri="{FF2B5EF4-FFF2-40B4-BE49-F238E27FC236}">
                <a16:creationId xmlns:a16="http://schemas.microsoft.com/office/drawing/2014/main" id="{93D4BB5F-EE2D-3340-AED9-E0A6BF06FC2B}"/>
              </a:ext>
            </a:extLst>
          </p:cNvPr>
          <p:cNvGrpSpPr/>
          <p:nvPr/>
        </p:nvGrpSpPr>
        <p:grpSpPr>
          <a:xfrm>
            <a:off x="4733160" y="5499840"/>
            <a:ext cx="187560" cy="216720"/>
            <a:chOff x="4733160" y="5499840"/>
            <a:chExt cx="187560" cy="21672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0DB030F1-78DF-7A43-B3E5-DDB7F5B1F601}"/>
                    </a:ext>
                  </a:extLst>
                </p14:cNvPr>
                <p14:cNvContentPartPr/>
                <p14:nvPr/>
              </p14:nvContentPartPr>
              <p14:xfrm>
                <a:off x="4733160" y="5499840"/>
                <a:ext cx="135360" cy="216720"/>
              </p14:xfrm>
            </p:contentPart>
          </mc:Choice>
          <mc:Fallback xmlns="">
            <p:pic>
              <p:nvPicPr>
                <p:cNvPr id="17" name="Ink 16">
                  <a:extLst>
                    <a:ext uri="{FF2B5EF4-FFF2-40B4-BE49-F238E27FC236}">
                      <a16:creationId xmlns:a16="http://schemas.microsoft.com/office/drawing/2014/main" id="{0DB030F1-78DF-7A43-B3E5-DDB7F5B1F601}"/>
                    </a:ext>
                  </a:extLst>
                </p:cNvPr>
                <p:cNvPicPr/>
                <p:nvPr/>
              </p:nvPicPr>
              <p:blipFill>
                <a:blip r:embed="rId7"/>
                <a:stretch>
                  <a:fillRect/>
                </a:stretch>
              </p:blipFill>
              <p:spPr>
                <a:xfrm>
                  <a:off x="4724520" y="5491200"/>
                  <a:ext cx="153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B9AB754F-E9A6-A342-B929-AB4156BCFB48}"/>
                    </a:ext>
                  </a:extLst>
                </p14:cNvPr>
                <p14:cNvContentPartPr/>
                <p14:nvPr/>
              </p14:nvContentPartPr>
              <p14:xfrm>
                <a:off x="4879680" y="5530800"/>
                <a:ext cx="41040" cy="57240"/>
              </p14:xfrm>
            </p:contentPart>
          </mc:Choice>
          <mc:Fallback xmlns="">
            <p:pic>
              <p:nvPicPr>
                <p:cNvPr id="18" name="Ink 17">
                  <a:extLst>
                    <a:ext uri="{FF2B5EF4-FFF2-40B4-BE49-F238E27FC236}">
                      <a16:creationId xmlns:a16="http://schemas.microsoft.com/office/drawing/2014/main" id="{B9AB754F-E9A6-A342-B929-AB4156BCFB48}"/>
                    </a:ext>
                  </a:extLst>
                </p:cNvPr>
                <p:cNvPicPr/>
                <p:nvPr/>
              </p:nvPicPr>
              <p:blipFill>
                <a:blip r:embed="rId9"/>
                <a:stretch>
                  <a:fillRect/>
                </a:stretch>
              </p:blipFill>
              <p:spPr>
                <a:xfrm>
                  <a:off x="4870680" y="5521800"/>
                  <a:ext cx="58680" cy="74880"/>
                </a:xfrm>
                <a:prstGeom prst="rect">
                  <a:avLst/>
                </a:prstGeom>
              </p:spPr>
            </p:pic>
          </mc:Fallback>
        </mc:AlternateContent>
      </p:grpSp>
      <p:grpSp>
        <p:nvGrpSpPr>
          <p:cNvPr id="24" name="Group 23">
            <a:extLst>
              <a:ext uri="{FF2B5EF4-FFF2-40B4-BE49-F238E27FC236}">
                <a16:creationId xmlns:a16="http://schemas.microsoft.com/office/drawing/2014/main" id="{3C5E1EF9-D4AC-544F-B844-3859AA83A551}"/>
              </a:ext>
            </a:extLst>
          </p:cNvPr>
          <p:cNvGrpSpPr/>
          <p:nvPr/>
        </p:nvGrpSpPr>
        <p:grpSpPr>
          <a:xfrm>
            <a:off x="6343080" y="5541600"/>
            <a:ext cx="153000" cy="220320"/>
            <a:chOff x="6343080" y="5541600"/>
            <a:chExt cx="153000" cy="220320"/>
          </a:xfrm>
        </p:grpSpPr>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6DEC2EDC-5327-7A41-B7B9-CB007B1D7ECC}"/>
                    </a:ext>
                  </a:extLst>
                </p14:cNvPr>
                <p14:cNvContentPartPr/>
                <p14:nvPr/>
              </p14:nvContentPartPr>
              <p14:xfrm>
                <a:off x="6406440" y="5541600"/>
                <a:ext cx="89640" cy="220320"/>
              </p14:xfrm>
            </p:contentPart>
          </mc:Choice>
          <mc:Fallback xmlns="">
            <p:pic>
              <p:nvPicPr>
                <p:cNvPr id="20" name="Ink 19">
                  <a:extLst>
                    <a:ext uri="{FF2B5EF4-FFF2-40B4-BE49-F238E27FC236}">
                      <a16:creationId xmlns:a16="http://schemas.microsoft.com/office/drawing/2014/main" id="{6DEC2EDC-5327-7A41-B7B9-CB007B1D7ECC}"/>
                    </a:ext>
                  </a:extLst>
                </p:cNvPr>
                <p:cNvPicPr/>
                <p:nvPr/>
              </p:nvPicPr>
              <p:blipFill>
                <a:blip r:embed="rId11"/>
                <a:stretch>
                  <a:fillRect/>
                </a:stretch>
              </p:blipFill>
              <p:spPr>
                <a:xfrm>
                  <a:off x="6397440" y="5532960"/>
                  <a:ext cx="1072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BF009C6E-A33C-8048-BE7A-6ACF82EE0732}"/>
                    </a:ext>
                  </a:extLst>
                </p14:cNvPr>
                <p14:cNvContentPartPr/>
                <p14:nvPr/>
              </p14:nvContentPartPr>
              <p14:xfrm>
                <a:off x="6343080" y="5549160"/>
                <a:ext cx="57960" cy="83520"/>
              </p14:xfrm>
            </p:contentPart>
          </mc:Choice>
          <mc:Fallback xmlns="">
            <p:pic>
              <p:nvPicPr>
                <p:cNvPr id="21" name="Ink 20">
                  <a:extLst>
                    <a:ext uri="{FF2B5EF4-FFF2-40B4-BE49-F238E27FC236}">
                      <a16:creationId xmlns:a16="http://schemas.microsoft.com/office/drawing/2014/main" id="{BF009C6E-A33C-8048-BE7A-6ACF82EE0732}"/>
                    </a:ext>
                  </a:extLst>
                </p:cNvPr>
                <p:cNvPicPr/>
                <p:nvPr/>
              </p:nvPicPr>
              <p:blipFill>
                <a:blip r:embed="rId13"/>
                <a:stretch>
                  <a:fillRect/>
                </a:stretch>
              </p:blipFill>
              <p:spPr>
                <a:xfrm>
                  <a:off x="6334440" y="5540160"/>
                  <a:ext cx="75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C838280D-2C50-D543-AFAE-5157D033954A}"/>
                    </a:ext>
                  </a:extLst>
                </p14:cNvPr>
                <p14:cNvContentPartPr/>
                <p14:nvPr/>
              </p14:nvContentPartPr>
              <p14:xfrm>
                <a:off x="6408960" y="5558520"/>
                <a:ext cx="82800" cy="68040"/>
              </p14:xfrm>
            </p:contentPart>
          </mc:Choice>
          <mc:Fallback xmlns="">
            <p:pic>
              <p:nvPicPr>
                <p:cNvPr id="23" name="Ink 22">
                  <a:extLst>
                    <a:ext uri="{FF2B5EF4-FFF2-40B4-BE49-F238E27FC236}">
                      <a16:creationId xmlns:a16="http://schemas.microsoft.com/office/drawing/2014/main" id="{C838280D-2C50-D543-AFAE-5157D033954A}"/>
                    </a:ext>
                  </a:extLst>
                </p:cNvPr>
                <p:cNvPicPr/>
                <p:nvPr/>
              </p:nvPicPr>
              <p:blipFill>
                <a:blip r:embed="rId15"/>
                <a:stretch>
                  <a:fillRect/>
                </a:stretch>
              </p:blipFill>
              <p:spPr>
                <a:xfrm>
                  <a:off x="6399960" y="5549520"/>
                  <a:ext cx="100440" cy="85680"/>
                </a:xfrm>
                <a:prstGeom prst="rect">
                  <a:avLst/>
                </a:prstGeom>
              </p:spPr>
            </p:pic>
          </mc:Fallback>
        </mc:AlternateContent>
      </p:grpSp>
    </p:spTree>
    <p:extLst>
      <p:ext uri="{BB962C8B-B14F-4D97-AF65-F5344CB8AC3E}">
        <p14:creationId xmlns:p14="http://schemas.microsoft.com/office/powerpoint/2010/main" val="3705273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F32701C8-B7FC-B04D-88A1-DF376D20EC75}"/>
              </a:ext>
            </a:extLst>
          </p:cNvPr>
          <p:cNvSpPr>
            <a:spLocks noGrp="1"/>
          </p:cNvSpPr>
          <p:nvPr>
            <p:ph type="title"/>
          </p:nvPr>
        </p:nvSpPr>
        <p:spPr>
          <a:xfrm>
            <a:off x="866440" y="1000370"/>
            <a:ext cx="3462079" cy="4857262"/>
          </a:xfrm>
        </p:spPr>
        <p:txBody>
          <a:bodyPr>
            <a:normAutofit/>
          </a:bodyPr>
          <a:lstStyle/>
          <a:p>
            <a:pPr algn="r"/>
            <a:r>
              <a:rPr lang="en-US" sz="4400" dirty="0">
                <a:solidFill>
                  <a:srgbClr val="FFFFFF"/>
                </a:solidFill>
              </a:rPr>
              <a:t>Properties of the Signal Protocol</a:t>
            </a:r>
          </a:p>
        </p:txBody>
      </p:sp>
      <p:sp>
        <p:nvSpPr>
          <p:cNvPr id="3" name="Content Placeholder 2">
            <a:extLst>
              <a:ext uri="{FF2B5EF4-FFF2-40B4-BE49-F238E27FC236}">
                <a16:creationId xmlns:a16="http://schemas.microsoft.com/office/drawing/2014/main" id="{64A01A06-F333-324C-8954-2298934BB00E}"/>
              </a:ext>
            </a:extLst>
          </p:cNvPr>
          <p:cNvSpPr>
            <a:spLocks noGrp="1"/>
          </p:cNvSpPr>
          <p:nvPr>
            <p:ph idx="1"/>
          </p:nvPr>
        </p:nvSpPr>
        <p:spPr>
          <a:xfrm>
            <a:off x="4963691" y="1000370"/>
            <a:ext cx="6212310" cy="4857262"/>
          </a:xfrm>
        </p:spPr>
        <p:txBody>
          <a:bodyPr anchor="ctr">
            <a:normAutofit fontScale="92500" lnSpcReduction="10000"/>
          </a:bodyPr>
          <a:lstStyle/>
          <a:p>
            <a:pPr>
              <a:lnSpc>
                <a:spcPct val="100000"/>
              </a:lnSpc>
            </a:pPr>
            <a:r>
              <a:rPr lang="en-US" sz="2400" dirty="0">
                <a:solidFill>
                  <a:srgbClr val="FFFFFF"/>
                </a:solidFill>
              </a:rPr>
              <a:t>Confidentiality</a:t>
            </a:r>
          </a:p>
          <a:p>
            <a:pPr>
              <a:lnSpc>
                <a:spcPct val="100000"/>
              </a:lnSpc>
            </a:pPr>
            <a:r>
              <a:rPr lang="en-US" sz="2400" dirty="0">
                <a:solidFill>
                  <a:srgbClr val="FFFFFF"/>
                </a:solidFill>
              </a:rPr>
              <a:t>Authentication</a:t>
            </a:r>
          </a:p>
          <a:p>
            <a:pPr>
              <a:lnSpc>
                <a:spcPct val="100000"/>
              </a:lnSpc>
            </a:pPr>
            <a:r>
              <a:rPr lang="en-US" sz="2400" dirty="0">
                <a:solidFill>
                  <a:srgbClr val="FFFFFF"/>
                </a:solidFill>
              </a:rPr>
              <a:t>Participant consistency</a:t>
            </a:r>
          </a:p>
          <a:p>
            <a:pPr>
              <a:lnSpc>
                <a:spcPct val="100000"/>
              </a:lnSpc>
            </a:pPr>
            <a:r>
              <a:rPr lang="en-US" sz="2400" dirty="0">
                <a:solidFill>
                  <a:srgbClr val="FFFFFF"/>
                </a:solidFill>
              </a:rPr>
              <a:t>Destination validation</a:t>
            </a:r>
          </a:p>
          <a:p>
            <a:pPr>
              <a:lnSpc>
                <a:spcPct val="100000"/>
              </a:lnSpc>
            </a:pPr>
            <a:r>
              <a:rPr lang="en-US" sz="2400" dirty="0">
                <a:solidFill>
                  <a:srgbClr val="FFFFFF"/>
                </a:solidFill>
              </a:rPr>
              <a:t>Forward secrecy</a:t>
            </a:r>
          </a:p>
          <a:p>
            <a:pPr>
              <a:lnSpc>
                <a:spcPct val="100000"/>
              </a:lnSpc>
            </a:pPr>
            <a:r>
              <a:rPr lang="en-US" sz="2400" dirty="0">
                <a:solidFill>
                  <a:srgbClr val="FFFFFF"/>
                </a:solidFill>
              </a:rPr>
              <a:t>Post-compromise security (aka future secrecy)</a:t>
            </a:r>
          </a:p>
          <a:p>
            <a:pPr>
              <a:lnSpc>
                <a:spcPct val="100000"/>
              </a:lnSpc>
            </a:pPr>
            <a:r>
              <a:rPr lang="en-US" sz="2400" dirty="0">
                <a:solidFill>
                  <a:srgbClr val="FFFFFF"/>
                </a:solidFill>
              </a:rPr>
              <a:t>Causality preservation</a:t>
            </a:r>
          </a:p>
          <a:p>
            <a:pPr>
              <a:lnSpc>
                <a:spcPct val="100000"/>
              </a:lnSpc>
            </a:pPr>
            <a:r>
              <a:rPr lang="en-US" sz="2400" dirty="0">
                <a:solidFill>
                  <a:srgbClr val="FFFFFF"/>
                </a:solidFill>
              </a:rPr>
              <a:t>Message unlinkability</a:t>
            </a:r>
          </a:p>
          <a:p>
            <a:pPr>
              <a:lnSpc>
                <a:spcPct val="100000"/>
              </a:lnSpc>
            </a:pPr>
            <a:r>
              <a:rPr lang="en-US" sz="2400" dirty="0">
                <a:solidFill>
                  <a:srgbClr val="FFFFFF"/>
                </a:solidFill>
              </a:rPr>
              <a:t>Message repudiation</a:t>
            </a:r>
          </a:p>
          <a:p>
            <a:pPr>
              <a:lnSpc>
                <a:spcPct val="100000"/>
              </a:lnSpc>
            </a:pPr>
            <a:r>
              <a:rPr lang="en-US" sz="2400" dirty="0">
                <a:solidFill>
                  <a:srgbClr val="FFFFFF"/>
                </a:solidFill>
              </a:rPr>
              <a:t>Participation repudiation</a:t>
            </a:r>
          </a:p>
          <a:p>
            <a:pPr>
              <a:lnSpc>
                <a:spcPct val="100000"/>
              </a:lnSpc>
            </a:pPr>
            <a:r>
              <a:rPr lang="en-US" sz="2400" dirty="0" err="1">
                <a:solidFill>
                  <a:srgbClr val="FFFFFF"/>
                </a:solidFill>
              </a:rPr>
              <a:t>Asynchronicity</a:t>
            </a:r>
            <a:endParaRPr lang="en-US" sz="2400" dirty="0">
              <a:solidFill>
                <a:srgbClr val="FFFFFF"/>
              </a:solidFill>
            </a:endParaRPr>
          </a:p>
        </p:txBody>
      </p:sp>
    </p:spTree>
    <p:extLst>
      <p:ext uri="{BB962C8B-B14F-4D97-AF65-F5344CB8AC3E}">
        <p14:creationId xmlns:p14="http://schemas.microsoft.com/office/powerpoint/2010/main" val="127833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01C8-B7FC-B04D-88A1-DF376D20EC75}"/>
              </a:ext>
            </a:extLst>
          </p:cNvPr>
          <p:cNvSpPr>
            <a:spLocks noGrp="1"/>
          </p:cNvSpPr>
          <p:nvPr>
            <p:ph type="title"/>
          </p:nvPr>
        </p:nvSpPr>
        <p:spPr/>
        <p:txBody>
          <a:bodyPr/>
          <a:lstStyle/>
          <a:p>
            <a:r>
              <a:rPr lang="en-US" dirty="0"/>
              <a:t>What Does the Signal Service Know?</a:t>
            </a:r>
          </a:p>
        </p:txBody>
      </p:sp>
      <p:sp>
        <p:nvSpPr>
          <p:cNvPr id="3" name="Content Placeholder 2">
            <a:extLst>
              <a:ext uri="{FF2B5EF4-FFF2-40B4-BE49-F238E27FC236}">
                <a16:creationId xmlns:a16="http://schemas.microsoft.com/office/drawing/2014/main" id="{64A01A06-F333-324C-8954-2298934BB00E}"/>
              </a:ext>
            </a:extLst>
          </p:cNvPr>
          <p:cNvSpPr>
            <a:spLocks noGrp="1"/>
          </p:cNvSpPr>
          <p:nvPr>
            <p:ph idx="1"/>
          </p:nvPr>
        </p:nvSpPr>
        <p:spPr/>
        <p:txBody>
          <a:bodyPr>
            <a:normAutofit/>
          </a:bodyPr>
          <a:lstStyle/>
          <a:p>
            <a:r>
              <a:rPr lang="en-US" sz="2400" dirty="0"/>
              <a:t>Service knows who is talking to whom</a:t>
            </a:r>
          </a:p>
          <a:p>
            <a:r>
              <a:rPr lang="en-US" sz="2400" dirty="0"/>
              <a:t>Signal’s privacy </a:t>
            </a:r>
            <a:r>
              <a:rPr lang="en-US" sz="2400" dirty="0">
                <a:solidFill>
                  <a:srgbClr val="C00000"/>
                </a:solidFill>
              </a:rPr>
              <a:t>policy</a:t>
            </a:r>
            <a:r>
              <a:rPr lang="en-US" sz="2400" dirty="0"/>
              <a:t> says that they do not keep identities longer than needed to transmit each message</a:t>
            </a:r>
          </a:p>
          <a:p>
            <a:pPr lvl="1"/>
            <a:r>
              <a:rPr lang="en-US" sz="2000" dirty="0"/>
              <a:t>Only keep the last time user connected to server</a:t>
            </a:r>
          </a:p>
          <a:p>
            <a:r>
              <a:rPr lang="en-US" sz="2400" dirty="0"/>
              <a:t>What else?</a:t>
            </a:r>
          </a:p>
        </p:txBody>
      </p:sp>
    </p:spTree>
    <p:extLst>
      <p:ext uri="{BB962C8B-B14F-4D97-AF65-F5344CB8AC3E}">
        <p14:creationId xmlns:p14="http://schemas.microsoft.com/office/powerpoint/2010/main" val="144203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p:cNvSpPr>
            <a:spLocks noGrp="1"/>
          </p:cNvSpPr>
          <p:nvPr>
            <p:ph type="title"/>
          </p:nvPr>
        </p:nvSpPr>
        <p:spPr>
          <a:xfrm>
            <a:off x="676240" y="875324"/>
            <a:ext cx="3536510" cy="5093520"/>
          </a:xfrm>
        </p:spPr>
        <p:txBody>
          <a:bodyPr>
            <a:normAutofit/>
          </a:bodyPr>
          <a:lstStyle/>
          <a:p>
            <a:pPr algn="ctr"/>
            <a:r>
              <a:rPr lang="en-US" sz="4400">
                <a:solidFill>
                  <a:schemeClr val="tx1"/>
                </a:solidFill>
              </a:rPr>
              <a:t>Lawful Intercept in the U.S.</a:t>
            </a:r>
          </a:p>
        </p:txBody>
      </p:sp>
      <p:sp>
        <p:nvSpPr>
          <p:cNvPr id="3" name="Content Placeholder 2"/>
          <p:cNvSpPr>
            <a:spLocks noGrp="1"/>
          </p:cNvSpPr>
          <p:nvPr>
            <p:ph idx="1"/>
          </p:nvPr>
        </p:nvSpPr>
        <p:spPr>
          <a:xfrm>
            <a:off x="5013305" y="684302"/>
            <a:ext cx="6713876" cy="5475563"/>
          </a:xfrm>
        </p:spPr>
        <p:txBody>
          <a:bodyPr anchor="ctr">
            <a:noAutofit/>
          </a:bodyPr>
          <a:lstStyle/>
          <a:p>
            <a:r>
              <a:rPr lang="en-US" sz="2400" dirty="0"/>
              <a:t>CALEA: Communications Assistance for Law Enforcement Act (1995)</a:t>
            </a:r>
          </a:p>
          <a:p>
            <a:r>
              <a:rPr lang="en-US" sz="2400" dirty="0"/>
              <a:t>FISA: Foreign Intelligence Surveillance Act (1978)</a:t>
            </a:r>
          </a:p>
          <a:p>
            <a:pPr lvl="1"/>
            <a:r>
              <a:rPr lang="en-US" sz="2000" dirty="0"/>
              <a:t>Separates domestic vs. foreign intelligence gathering</a:t>
            </a:r>
          </a:p>
          <a:p>
            <a:pPr lvl="1"/>
            <a:r>
              <a:rPr lang="en-US" sz="2000" dirty="0"/>
              <a:t>Foreign Intelligence Surveillance Court (FISC) provides warrant oversight – efficacy sometimes criticized</a:t>
            </a:r>
          </a:p>
          <a:p>
            <a:r>
              <a:rPr lang="en-US" sz="2400" dirty="0"/>
              <a:t>Also applies to data hosted by services (Gmail, …)</a:t>
            </a:r>
          </a:p>
          <a:p>
            <a:r>
              <a:rPr lang="en-US" sz="2400" dirty="0"/>
              <a:t>Most (almost all?) national governments mandate some kind of lawful intercept capabilities</a:t>
            </a:r>
          </a:p>
        </p:txBody>
      </p:sp>
    </p:spTree>
    <p:extLst>
      <p:ext uri="{BB962C8B-B14F-4D97-AF65-F5344CB8AC3E}">
        <p14:creationId xmlns:p14="http://schemas.microsoft.com/office/powerpoint/2010/main" val="251740404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p:cNvSpPr>
            <a:spLocks noGrp="1"/>
          </p:cNvSpPr>
          <p:nvPr>
            <p:ph type="title"/>
          </p:nvPr>
        </p:nvSpPr>
        <p:spPr>
          <a:xfrm>
            <a:off x="676240" y="875324"/>
            <a:ext cx="3536510" cy="5093520"/>
          </a:xfrm>
        </p:spPr>
        <p:txBody>
          <a:bodyPr>
            <a:normAutofit/>
          </a:bodyPr>
          <a:lstStyle/>
          <a:p>
            <a:pPr algn="ctr"/>
            <a:r>
              <a:rPr lang="en-US" sz="4400">
                <a:solidFill>
                  <a:schemeClr val="tx1"/>
                </a:solidFill>
              </a:rPr>
              <a:t>“Crypto Wars”</a:t>
            </a:r>
            <a:endParaRPr lang="en-US" sz="4400" b="1">
              <a:solidFill>
                <a:schemeClr val="tx1"/>
              </a:solidFill>
            </a:endParaRPr>
          </a:p>
        </p:txBody>
      </p:sp>
      <p:sp>
        <p:nvSpPr>
          <p:cNvPr id="3" name="Content Placeholder 2"/>
          <p:cNvSpPr>
            <a:spLocks noGrp="1"/>
          </p:cNvSpPr>
          <p:nvPr>
            <p:ph idx="1"/>
          </p:nvPr>
        </p:nvSpPr>
        <p:spPr>
          <a:xfrm>
            <a:off x="5478124" y="559477"/>
            <a:ext cx="5647076" cy="5475563"/>
          </a:xfrm>
        </p:spPr>
        <p:txBody>
          <a:bodyPr anchor="ctr">
            <a:noAutofit/>
          </a:bodyPr>
          <a:lstStyle/>
          <a:p>
            <a:r>
              <a:rPr lang="en-US" sz="2400" dirty="0"/>
              <a:t>“Going dark” debate</a:t>
            </a:r>
          </a:p>
          <a:p>
            <a:pPr lvl="1"/>
            <a:r>
              <a:rPr lang="en-US" sz="2000" dirty="0"/>
              <a:t>Law enforcement and national-security authorities argue that encryption is preventing criminals and terrorists from being caught</a:t>
            </a:r>
          </a:p>
          <a:p>
            <a:r>
              <a:rPr lang="en-US" sz="2400" dirty="0"/>
              <a:t>Long history of attempts to build backdoors into secure systems</a:t>
            </a:r>
          </a:p>
          <a:p>
            <a:pPr lvl="1"/>
            <a:r>
              <a:rPr lang="en-US" sz="2000" dirty="0"/>
              <a:t>1990s: export controls on cryptography, Clipper chip</a:t>
            </a:r>
          </a:p>
          <a:p>
            <a:pPr marL="0" indent="0">
              <a:buNone/>
            </a:pPr>
            <a:r>
              <a:rPr lang="en-US" sz="2400" dirty="0">
                <a:solidFill>
                  <a:srgbClr val="FF7E79"/>
                </a:solidFill>
              </a:rPr>
              <a:t>Consensus among security experts: mandated backdoors fundamentally weaken security</a:t>
            </a:r>
          </a:p>
        </p:txBody>
      </p:sp>
      <p:sp>
        <p:nvSpPr>
          <p:cNvPr id="9" name="TextBox 8">
            <a:extLst>
              <a:ext uri="{FF2B5EF4-FFF2-40B4-BE49-F238E27FC236}">
                <a16:creationId xmlns:a16="http://schemas.microsoft.com/office/drawing/2014/main" id="{5448B9DF-BFD2-E84A-97DC-734C51E4FC01}"/>
              </a:ext>
            </a:extLst>
          </p:cNvPr>
          <p:cNvSpPr txBox="1"/>
          <p:nvPr/>
        </p:nvSpPr>
        <p:spPr>
          <a:xfrm>
            <a:off x="8216301" y="169080"/>
            <a:ext cx="3975699" cy="646331"/>
          </a:xfrm>
          <a:prstGeom prst="rect">
            <a:avLst/>
          </a:prstGeom>
          <a:noFill/>
        </p:spPr>
        <p:txBody>
          <a:bodyPr wrap="square">
            <a:spAutoFit/>
          </a:bodyPr>
          <a:lstStyle/>
          <a:p>
            <a:pPr marL="0" lvl="2"/>
            <a:r>
              <a:rPr lang="en-US" sz="1800" dirty="0"/>
              <a:t>Manhattan DA report on smartphone unlocking; Apple-FBI conflict</a:t>
            </a:r>
          </a:p>
        </p:txBody>
      </p:sp>
      <p:grpSp>
        <p:nvGrpSpPr>
          <p:cNvPr id="7" name="Group 6">
            <a:extLst>
              <a:ext uri="{FF2B5EF4-FFF2-40B4-BE49-F238E27FC236}">
                <a16:creationId xmlns:a16="http://schemas.microsoft.com/office/drawing/2014/main" id="{038CC477-D3AB-8742-95DC-0EA0E40BDF3E}"/>
              </a:ext>
            </a:extLst>
          </p:cNvPr>
          <p:cNvGrpSpPr/>
          <p:nvPr/>
        </p:nvGrpSpPr>
        <p:grpSpPr>
          <a:xfrm>
            <a:off x="10512960" y="976080"/>
            <a:ext cx="328680" cy="680400"/>
            <a:chOff x="10512960" y="976080"/>
            <a:chExt cx="328680" cy="68040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ED519E4-16FF-044F-9BC3-F8F58D5D68D7}"/>
                    </a:ext>
                  </a:extLst>
                </p14:cNvPr>
                <p14:cNvContentPartPr/>
                <p14:nvPr/>
              </p14:nvContentPartPr>
              <p14:xfrm>
                <a:off x="10512960" y="976080"/>
                <a:ext cx="187200" cy="680400"/>
              </p14:xfrm>
            </p:contentPart>
          </mc:Choice>
          <mc:Fallback xmlns="">
            <p:pic>
              <p:nvPicPr>
                <p:cNvPr id="5" name="Ink 4">
                  <a:extLst>
                    <a:ext uri="{FF2B5EF4-FFF2-40B4-BE49-F238E27FC236}">
                      <a16:creationId xmlns:a16="http://schemas.microsoft.com/office/drawing/2014/main" id="{FED519E4-16FF-044F-9BC3-F8F58D5D68D7}"/>
                    </a:ext>
                  </a:extLst>
                </p:cNvPr>
                <p:cNvPicPr/>
                <p:nvPr/>
              </p:nvPicPr>
              <p:blipFill>
                <a:blip r:embed="rId3"/>
                <a:stretch>
                  <a:fillRect/>
                </a:stretch>
              </p:blipFill>
              <p:spPr>
                <a:xfrm>
                  <a:off x="10494960" y="958080"/>
                  <a:ext cx="22284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8333459-EA19-3847-8E81-A8AC9A297CE3}"/>
                    </a:ext>
                  </a:extLst>
                </p14:cNvPr>
                <p14:cNvContentPartPr/>
                <p14:nvPr/>
              </p14:nvContentPartPr>
              <p14:xfrm>
                <a:off x="10696560" y="984720"/>
                <a:ext cx="145080" cy="80640"/>
              </p14:xfrm>
            </p:contentPart>
          </mc:Choice>
          <mc:Fallback xmlns="">
            <p:pic>
              <p:nvPicPr>
                <p:cNvPr id="6" name="Ink 5">
                  <a:extLst>
                    <a:ext uri="{FF2B5EF4-FFF2-40B4-BE49-F238E27FC236}">
                      <a16:creationId xmlns:a16="http://schemas.microsoft.com/office/drawing/2014/main" id="{F8333459-EA19-3847-8E81-A8AC9A297CE3}"/>
                    </a:ext>
                  </a:extLst>
                </p:cNvPr>
                <p:cNvPicPr/>
                <p:nvPr/>
              </p:nvPicPr>
              <p:blipFill>
                <a:blip r:embed="rId5"/>
                <a:stretch>
                  <a:fillRect/>
                </a:stretch>
              </p:blipFill>
              <p:spPr>
                <a:xfrm>
                  <a:off x="10678920" y="967080"/>
                  <a:ext cx="180720" cy="116280"/>
                </a:xfrm>
                <a:prstGeom prst="rect">
                  <a:avLst/>
                </a:prstGeom>
              </p:spPr>
            </p:pic>
          </mc:Fallback>
        </mc:AlternateContent>
      </p:grpSp>
    </p:spTree>
    <p:extLst>
      <p:ext uri="{BB962C8B-B14F-4D97-AF65-F5344CB8AC3E}">
        <p14:creationId xmlns:p14="http://schemas.microsoft.com/office/powerpoint/2010/main" val="230342141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48FB2-254E-2743-A5F0-5A35C3671943}"/>
              </a:ext>
            </a:extLst>
          </p:cNvPr>
          <p:cNvSpPr>
            <a:spLocks noGrp="1"/>
          </p:cNvSpPr>
          <p:nvPr>
            <p:ph type="title"/>
          </p:nvPr>
        </p:nvSpPr>
        <p:spPr/>
        <p:txBody>
          <a:bodyPr/>
          <a:lstStyle/>
          <a:p>
            <a:r>
              <a:rPr lang="en-US" dirty="0"/>
              <a:t>Cryptographic Backdoors</a:t>
            </a:r>
          </a:p>
        </p:txBody>
      </p:sp>
      <p:sp>
        <p:nvSpPr>
          <p:cNvPr id="3" name="Content Placeholder 2"/>
          <p:cNvSpPr>
            <a:spLocks noGrp="1"/>
          </p:cNvSpPr>
          <p:nvPr>
            <p:ph idx="1"/>
          </p:nvPr>
        </p:nvSpPr>
        <p:spPr>
          <a:xfrm>
            <a:off x="1066800" y="2103120"/>
            <a:ext cx="9601200" cy="3849624"/>
          </a:xfrm>
        </p:spPr>
        <p:txBody>
          <a:bodyPr>
            <a:normAutofit/>
          </a:bodyPr>
          <a:lstStyle/>
          <a:p>
            <a:r>
              <a:rPr lang="en-US" sz="2400" dirty="0"/>
              <a:t>Backdoor in NIST’s Dual EC pseudorandom number generator (PRNG)</a:t>
            </a:r>
          </a:p>
          <a:p>
            <a:pPr lvl="1"/>
            <a:r>
              <a:rPr lang="en-US" sz="2000" dirty="0"/>
              <a:t>Brief summary: TLS </a:t>
            </a:r>
            <a:r>
              <a:rPr lang="en-US" sz="2000" dirty="0" err="1"/>
              <a:t>ClientHello</a:t>
            </a:r>
            <a:r>
              <a:rPr lang="en-US" sz="2000" dirty="0"/>
              <a:t> random nonce is a public-key encryption of values sufficient to derive session key</a:t>
            </a:r>
          </a:p>
          <a:p>
            <a:r>
              <a:rPr lang="en-US" sz="2400" dirty="0"/>
              <a:t>Unauthorized code in Juniper’s </a:t>
            </a:r>
            <a:r>
              <a:rPr lang="en-US" sz="2400" dirty="0" err="1"/>
              <a:t>NetScreen</a:t>
            </a:r>
            <a:r>
              <a:rPr lang="en-US" sz="2400" dirty="0"/>
              <a:t> VPN</a:t>
            </a:r>
          </a:p>
          <a:p>
            <a:pPr lvl="1"/>
            <a:r>
              <a:rPr lang="en-US" sz="2000" dirty="0"/>
              <a:t>Authentication bypass for remote admin access</a:t>
            </a:r>
          </a:p>
        </p:txBody>
      </p:sp>
      <p:pic>
        <p:nvPicPr>
          <p:cNvPr id="1026" name="Picture 2" descr="hacking-juniper-firewall-security">
            <a:extLst>
              <a:ext uri="{FF2B5EF4-FFF2-40B4-BE49-F238E27FC236}">
                <a16:creationId xmlns:a16="http://schemas.microsoft.com/office/drawing/2014/main" id="{CD83D501-8A33-0A4D-8FE3-5806420E0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3880" y="3954389"/>
            <a:ext cx="3022600" cy="157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847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244FD610-657A-FD4C-8595-063660F6B417}"/>
              </a:ext>
            </a:extLst>
          </p:cNvPr>
          <p:cNvPicPr>
            <a:picLocks noChangeAspect="1"/>
          </p:cNvPicPr>
          <p:nvPr/>
        </p:nvPicPr>
        <p:blipFill>
          <a:blip r:embed="rId2"/>
          <a:stretch>
            <a:fillRect/>
          </a:stretch>
        </p:blipFill>
        <p:spPr>
          <a:xfrm>
            <a:off x="1192530" y="4090212"/>
            <a:ext cx="6515100" cy="1257300"/>
          </a:xfrm>
          <a:prstGeom prst="rect">
            <a:avLst/>
          </a:prstGeom>
          <a:ln w="381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7E3067FB-1E9F-E94D-85B0-6EF76FFFF608}"/>
              </a:ext>
            </a:extLst>
          </p:cNvPr>
          <p:cNvSpPr txBox="1"/>
          <p:nvPr/>
        </p:nvSpPr>
        <p:spPr>
          <a:xfrm>
            <a:off x="4069080" y="5806976"/>
            <a:ext cx="7774885" cy="584775"/>
          </a:xfrm>
          <a:prstGeom prst="rect">
            <a:avLst/>
          </a:prstGeom>
          <a:noFill/>
        </p:spPr>
        <p:txBody>
          <a:bodyPr wrap="none" rtlCol="0">
            <a:spAutoFit/>
          </a:bodyPr>
          <a:lstStyle/>
          <a:p>
            <a:r>
              <a:rPr lang="en-US" sz="1600" i="1" dirty="0"/>
              <a:t>https://www.nytimes.com/2021/06/08/world/australia/operation-trojan-horse-anom.html</a:t>
            </a:r>
          </a:p>
          <a:p>
            <a:r>
              <a:rPr lang="en-US" sz="1600" i="1" dirty="0"/>
              <a:t>https://</a:t>
            </a:r>
            <a:r>
              <a:rPr lang="en-US" sz="1600" i="1" dirty="0" err="1"/>
              <a:t>www.engadget.com</a:t>
            </a:r>
            <a:r>
              <a:rPr lang="en-US" sz="1600" i="1" dirty="0"/>
              <a:t>/fbi-anom-phone-arcaneos-180523267.html</a:t>
            </a:r>
          </a:p>
        </p:txBody>
      </p:sp>
      <p:sp>
        <p:nvSpPr>
          <p:cNvPr id="7" name="TextBox 6">
            <a:extLst>
              <a:ext uri="{FF2B5EF4-FFF2-40B4-BE49-F238E27FC236}">
                <a16:creationId xmlns:a16="http://schemas.microsoft.com/office/drawing/2014/main" id="{BB9B1EE4-774C-6E48-890A-159D5B3A9675}"/>
              </a:ext>
            </a:extLst>
          </p:cNvPr>
          <p:cNvSpPr txBox="1"/>
          <p:nvPr/>
        </p:nvSpPr>
        <p:spPr>
          <a:xfrm>
            <a:off x="701039" y="628815"/>
            <a:ext cx="6595110" cy="3170099"/>
          </a:xfrm>
          <a:prstGeom prst="rect">
            <a:avLst/>
          </a:prstGeom>
          <a:noFill/>
        </p:spPr>
        <p:txBody>
          <a:bodyPr wrap="square" rtlCol="0">
            <a:spAutoFit/>
          </a:bodyPr>
          <a:lstStyle/>
          <a:p>
            <a:r>
              <a:rPr lang="en-US" sz="2000" dirty="0" err="1"/>
              <a:t>Anom</a:t>
            </a:r>
            <a:r>
              <a:rPr lang="en-US" sz="2000" dirty="0"/>
              <a:t> devices were cellphones that had been stripped of all normal functions. Their only working app was disguised as the calculator function: After entering a code, users could send messages and photos with end-to-end encryption</a:t>
            </a:r>
          </a:p>
          <a:p>
            <a:r>
              <a:rPr lang="en-US" sz="2000" dirty="0"/>
              <a:t>… </a:t>
            </a:r>
          </a:p>
          <a:p>
            <a:r>
              <a:rPr lang="en-US" sz="2000" dirty="0"/>
              <a:t>Over three years, more than 12,000 </a:t>
            </a:r>
            <a:r>
              <a:rPr lang="en-US" sz="2000" dirty="0" err="1"/>
              <a:t>Anom</a:t>
            </a:r>
            <a:r>
              <a:rPr lang="en-US" sz="2000" dirty="0"/>
              <a:t> devices were sold to over 300 criminal syndicates operating in more than 100 countries.  The devices cost varied by location but were generally sold, court papers say, on six-month subscriptions available for $1,700 in the United States.</a:t>
            </a:r>
          </a:p>
        </p:txBody>
      </p:sp>
      <p:pic>
        <p:nvPicPr>
          <p:cNvPr id="2050" name="Picture 2" descr="An illustration picture shows the ANoM logo displayed on the screen of an smartphone on june 8, 2021 in Paris. - Some 250 people were arrested in Sweden and Finland in the global sting on organised crime, authorities said on June 8, 2021, using phones planted by the US FBI, law enforcement officers were able to read the messages of global underworld figures in around 100 countries as they plotted drug deals, arms transfers and gangland hits on the compromised ANOM devices. (Photo by Olivier MORIN / AFP) (Photo by OLIVIER MORIN/AFP via Getty Images)">
            <a:extLst>
              <a:ext uri="{FF2B5EF4-FFF2-40B4-BE49-F238E27FC236}">
                <a16:creationId xmlns:a16="http://schemas.microsoft.com/office/drawing/2014/main" id="{66B4F6A4-0577-F140-ADD6-4371E08D9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522" y="628815"/>
            <a:ext cx="3253740" cy="22414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E758847-B47F-A64C-A55E-2A6AE13DF99B}"/>
              </a:ext>
            </a:extLst>
          </p:cNvPr>
          <p:cNvSpPr txBox="1"/>
          <p:nvPr/>
        </p:nvSpPr>
        <p:spPr>
          <a:xfrm>
            <a:off x="8429045" y="2921833"/>
            <a:ext cx="3061916" cy="369332"/>
          </a:xfrm>
          <a:prstGeom prst="rect">
            <a:avLst/>
          </a:prstGeom>
          <a:noFill/>
        </p:spPr>
        <p:txBody>
          <a:bodyPr wrap="square" rtlCol="0">
            <a:spAutoFit/>
          </a:bodyPr>
          <a:lstStyle/>
          <a:p>
            <a:r>
              <a:rPr lang="en-US" dirty="0"/>
              <a:t>Pixel 4a with a modified OS</a:t>
            </a:r>
          </a:p>
        </p:txBody>
      </p:sp>
      <p:sp>
        <p:nvSpPr>
          <p:cNvPr id="12" name="TextBox 11">
            <a:extLst>
              <a:ext uri="{FF2B5EF4-FFF2-40B4-BE49-F238E27FC236}">
                <a16:creationId xmlns:a16="http://schemas.microsoft.com/office/drawing/2014/main" id="{B7D60AFD-16A3-6A4C-AF12-E20B3051F677}"/>
              </a:ext>
            </a:extLst>
          </p:cNvPr>
          <p:cNvSpPr txBox="1"/>
          <p:nvPr/>
        </p:nvSpPr>
        <p:spPr>
          <a:xfrm>
            <a:off x="7557424" y="3582463"/>
            <a:ext cx="4055456" cy="1631216"/>
          </a:xfrm>
          <a:prstGeom prst="rect">
            <a:avLst/>
          </a:prstGeom>
          <a:solidFill>
            <a:srgbClr val="FFFF00"/>
          </a:solidFill>
          <a:ln w="38100">
            <a:solidFill>
              <a:schemeClr val="tx1"/>
            </a:solidFill>
          </a:ln>
          <a:effectLst>
            <a:outerShdw blurRad="50800" dist="38100" dir="2700000" algn="tl" rotWithShape="0">
              <a:prstClr val="black">
                <a:alpha val="40000"/>
              </a:prstClr>
            </a:outerShdw>
          </a:effectLst>
        </p:spPr>
        <p:txBody>
          <a:bodyPr wrap="square">
            <a:spAutoFit/>
          </a:bodyPr>
          <a:lstStyle/>
          <a:p>
            <a:r>
              <a:rPr lang="en-US" sz="2000" dirty="0"/>
              <a:t>the entire network was actually a sophisticated sting run by the F.B.I., in coordination with the Australian police… arrested at least 800 people in more than a dozen countries</a:t>
            </a:r>
          </a:p>
        </p:txBody>
      </p:sp>
    </p:spTree>
    <p:extLst>
      <p:ext uri="{BB962C8B-B14F-4D97-AF65-F5344CB8AC3E}">
        <p14:creationId xmlns:p14="http://schemas.microsoft.com/office/powerpoint/2010/main" val="405507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B95926FB-B034-D049-84AB-D23B05AC9E32}"/>
              </a:ext>
            </a:extLst>
          </p:cNvPr>
          <p:cNvPicPr>
            <a:picLocks noChangeAspect="1"/>
          </p:cNvPicPr>
          <p:nvPr/>
        </p:nvPicPr>
        <p:blipFill rotWithShape="1">
          <a:blip r:embed="rId2">
            <a:extLst>
              <a:ext uri="{28A0092B-C50C-407E-A947-70E740481C1C}">
                <a14:useLocalDpi xmlns:a14="http://schemas.microsoft.com/office/drawing/2010/main" val="0"/>
              </a:ext>
            </a:extLst>
          </a:blip>
          <a:srcRect b="67050"/>
          <a:stretch/>
        </p:blipFill>
        <p:spPr>
          <a:xfrm>
            <a:off x="635000" y="521436"/>
            <a:ext cx="5461000" cy="1188449"/>
          </a:xfrm>
          <a:prstGeom prst="rect">
            <a:avLst/>
          </a:prstGeom>
        </p:spPr>
      </p:pic>
      <p:sp>
        <p:nvSpPr>
          <p:cNvPr id="6" name="TextBox 5">
            <a:extLst>
              <a:ext uri="{FF2B5EF4-FFF2-40B4-BE49-F238E27FC236}">
                <a16:creationId xmlns:a16="http://schemas.microsoft.com/office/drawing/2014/main" id="{BCE8D5A0-DF5E-7647-84F0-C6795BACF34E}"/>
              </a:ext>
            </a:extLst>
          </p:cNvPr>
          <p:cNvSpPr txBox="1"/>
          <p:nvPr/>
        </p:nvSpPr>
        <p:spPr>
          <a:xfrm>
            <a:off x="635000" y="3035562"/>
            <a:ext cx="10149839" cy="2677656"/>
          </a:xfrm>
          <a:prstGeom prst="rect">
            <a:avLst/>
          </a:prstGeom>
          <a:noFill/>
        </p:spPr>
        <p:txBody>
          <a:bodyPr wrap="square" rtlCol="0">
            <a:spAutoFit/>
          </a:bodyPr>
          <a:lstStyle/>
          <a:p>
            <a:r>
              <a:rPr lang="en-US" sz="2400" dirty="0"/>
              <a:t>A technical capability notice could be used to compel the supplier of system software for a smartphone or PC (for instance, Google, Apple, Microsoft, a smartphone hardware manufacturer, or even an Australian telecommunications company that distributes custom firmware for the phones it sells) to hide spyware in an update targeted at a specific smartphone or computer user who is the subject of a law enforcement warrant or an ASIO [Australian Security Intelligence </a:t>
            </a:r>
            <a:r>
              <a:rPr lang="en-US" sz="2400" dirty="0" err="1"/>
              <a:t>Organisation</a:t>
            </a:r>
            <a:r>
              <a:rPr lang="en-US" sz="2400" dirty="0"/>
              <a:t>] investigation.</a:t>
            </a:r>
          </a:p>
        </p:txBody>
      </p:sp>
      <p:pic>
        <p:nvPicPr>
          <p:cNvPr id="4" name="Picture 3" descr="Text, letter&#10;&#10;Description automatically generated">
            <a:extLst>
              <a:ext uri="{FF2B5EF4-FFF2-40B4-BE49-F238E27FC236}">
                <a16:creationId xmlns:a16="http://schemas.microsoft.com/office/drawing/2014/main" id="{98028F18-D397-B54E-8F4B-3448A6CAC13A}"/>
              </a:ext>
            </a:extLst>
          </p:cNvPr>
          <p:cNvPicPr>
            <a:picLocks noChangeAspect="1"/>
          </p:cNvPicPr>
          <p:nvPr/>
        </p:nvPicPr>
        <p:blipFill rotWithShape="1">
          <a:blip r:embed="rId2">
            <a:extLst>
              <a:ext uri="{28A0092B-C50C-407E-A947-70E740481C1C}">
                <a14:useLocalDpi xmlns:a14="http://schemas.microsoft.com/office/drawing/2010/main" val="0"/>
              </a:ext>
            </a:extLst>
          </a:blip>
          <a:srcRect t="57042"/>
          <a:stretch/>
        </p:blipFill>
        <p:spPr>
          <a:xfrm>
            <a:off x="2346792" y="1144782"/>
            <a:ext cx="5461000" cy="1549400"/>
          </a:xfrm>
          <a:prstGeom prst="rect">
            <a:avLst/>
          </a:prstGeom>
          <a:ln w="38100">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8A8B0F95-0379-8C41-97DA-CC7604A7F700}"/>
              </a:ext>
            </a:extLst>
          </p:cNvPr>
          <p:cNvSpPr txBox="1"/>
          <p:nvPr/>
        </p:nvSpPr>
        <p:spPr>
          <a:xfrm>
            <a:off x="2908772" y="6075565"/>
            <a:ext cx="8961119" cy="338554"/>
          </a:xfrm>
          <a:prstGeom prst="rect">
            <a:avLst/>
          </a:prstGeom>
          <a:noFill/>
        </p:spPr>
        <p:txBody>
          <a:bodyPr wrap="square">
            <a:spAutoFit/>
          </a:bodyPr>
          <a:lstStyle/>
          <a:p>
            <a:r>
              <a:rPr lang="en-US" sz="1600" i="1" dirty="0"/>
              <a:t>https://</a:t>
            </a:r>
            <a:r>
              <a:rPr lang="en-US" sz="1600" i="1" dirty="0" err="1"/>
              <a:t>www.smh.com.au</a:t>
            </a:r>
            <a:r>
              <a:rPr lang="en-US" sz="1600" i="1" dirty="0"/>
              <a:t>/national/encryption-for-the-majority-of-us-life-goes-on-20181210-p50l8r.html</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6CFDC99-A3B7-DA4C-B637-71647C9AC102}"/>
                  </a:ext>
                </a:extLst>
              </p14:cNvPr>
              <p14:cNvContentPartPr/>
              <p14:nvPr/>
            </p14:nvContentPartPr>
            <p14:xfrm>
              <a:off x="6671040" y="3259200"/>
              <a:ext cx="3651840" cy="46440"/>
            </p14:xfrm>
          </p:contentPart>
        </mc:Choice>
        <mc:Fallback xmlns="">
          <p:pic>
            <p:nvPicPr>
              <p:cNvPr id="12" name="Ink 11">
                <a:extLst>
                  <a:ext uri="{FF2B5EF4-FFF2-40B4-BE49-F238E27FC236}">
                    <a16:creationId xmlns:a16="http://schemas.microsoft.com/office/drawing/2014/main" id="{06CFDC99-A3B7-DA4C-B637-71647C9AC102}"/>
                  </a:ext>
                </a:extLst>
              </p:cNvPr>
              <p:cNvPicPr/>
              <p:nvPr/>
            </p:nvPicPr>
            <p:blipFill>
              <a:blip r:embed="rId4"/>
              <a:stretch>
                <a:fillRect/>
              </a:stretch>
            </p:blipFill>
            <p:spPr>
              <a:xfrm>
                <a:off x="6581040" y="3079560"/>
                <a:ext cx="38314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802D65FB-1FE2-3945-9D36-FC4C2D1D2554}"/>
                  </a:ext>
                </a:extLst>
              </p14:cNvPr>
              <p14:cNvContentPartPr/>
              <p14:nvPr/>
            </p14:nvContentPartPr>
            <p14:xfrm>
              <a:off x="772800" y="3620280"/>
              <a:ext cx="998640" cy="28800"/>
            </p14:xfrm>
          </p:contentPart>
        </mc:Choice>
        <mc:Fallback xmlns="">
          <p:pic>
            <p:nvPicPr>
              <p:cNvPr id="13" name="Ink 12">
                <a:extLst>
                  <a:ext uri="{FF2B5EF4-FFF2-40B4-BE49-F238E27FC236}">
                    <a16:creationId xmlns:a16="http://schemas.microsoft.com/office/drawing/2014/main" id="{802D65FB-1FE2-3945-9D36-FC4C2D1D2554}"/>
                  </a:ext>
                </a:extLst>
              </p:cNvPr>
              <p:cNvPicPr/>
              <p:nvPr/>
            </p:nvPicPr>
            <p:blipFill>
              <a:blip r:embed="rId6"/>
              <a:stretch>
                <a:fillRect/>
              </a:stretch>
            </p:blipFill>
            <p:spPr>
              <a:xfrm>
                <a:off x="683160" y="3440280"/>
                <a:ext cx="11782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3CB36C4-A716-BD4F-9B51-1B439BAF818F}"/>
                  </a:ext>
                </a:extLst>
              </p14:cNvPr>
              <p14:cNvContentPartPr/>
              <p14:nvPr/>
            </p14:nvContentPartPr>
            <p14:xfrm>
              <a:off x="2079600" y="4677240"/>
              <a:ext cx="7590600" cy="108720"/>
            </p14:xfrm>
          </p:contentPart>
        </mc:Choice>
        <mc:Fallback xmlns="">
          <p:pic>
            <p:nvPicPr>
              <p:cNvPr id="14" name="Ink 13">
                <a:extLst>
                  <a:ext uri="{FF2B5EF4-FFF2-40B4-BE49-F238E27FC236}">
                    <a16:creationId xmlns:a16="http://schemas.microsoft.com/office/drawing/2014/main" id="{A3CB36C4-A716-BD4F-9B51-1B439BAF818F}"/>
                  </a:ext>
                </a:extLst>
              </p:cNvPr>
              <p:cNvPicPr/>
              <p:nvPr/>
            </p:nvPicPr>
            <p:blipFill>
              <a:blip r:embed="rId8"/>
              <a:stretch>
                <a:fillRect/>
              </a:stretch>
            </p:blipFill>
            <p:spPr>
              <a:xfrm>
                <a:off x="1989600" y="4497240"/>
                <a:ext cx="7770240" cy="468360"/>
              </a:xfrm>
              <a:prstGeom prst="rect">
                <a:avLst/>
              </a:prstGeom>
            </p:spPr>
          </p:pic>
        </mc:Fallback>
      </mc:AlternateContent>
    </p:spTree>
    <p:extLst>
      <p:ext uri="{BB962C8B-B14F-4D97-AF65-F5344CB8AC3E}">
        <p14:creationId xmlns:p14="http://schemas.microsoft.com/office/powerpoint/2010/main" val="152297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E8D5A0-DF5E-7647-84F0-C6795BACF34E}"/>
              </a:ext>
            </a:extLst>
          </p:cNvPr>
          <p:cNvSpPr txBox="1"/>
          <p:nvPr/>
        </p:nvSpPr>
        <p:spPr>
          <a:xfrm>
            <a:off x="1066800" y="1822668"/>
            <a:ext cx="10546080" cy="4154984"/>
          </a:xfrm>
          <a:prstGeom prst="rect">
            <a:avLst/>
          </a:prstGeom>
          <a:noFill/>
        </p:spPr>
        <p:txBody>
          <a:bodyPr wrap="square" rtlCol="0">
            <a:spAutoFit/>
          </a:bodyPr>
          <a:lstStyle/>
          <a:p>
            <a:r>
              <a:rPr lang="en-US" sz="2400" dirty="0"/>
              <a:t>By design, Signal does not have a record of your contacts, social graph, conversation list, location, user avatar, user profile name, group memberships, group titles, or group avatars. The end-to-end encrypted contents of every message and voice/video call are protected by keys that are entirely inaccessible to us. In most cases now we don’t even have access to who is messaging whom.</a:t>
            </a:r>
          </a:p>
          <a:p>
            <a:endParaRPr lang="en-US" sz="2400" dirty="0"/>
          </a:p>
          <a:p>
            <a:r>
              <a:rPr lang="en-US" sz="2400" dirty="0"/>
              <a:t>Everything we do is open source and anyone is free to verify or examine the code for each release. Reproducible builds and other readily accessible binary comparisons make it possible to ensure the code we distribute is what is actually running on user’s devices. People often use Signal to share secrets with their friends, but we can’t hide secrets in our software.</a:t>
            </a:r>
          </a:p>
        </p:txBody>
      </p:sp>
      <p:sp>
        <p:nvSpPr>
          <p:cNvPr id="3" name="Title 2">
            <a:extLst>
              <a:ext uri="{FF2B5EF4-FFF2-40B4-BE49-F238E27FC236}">
                <a16:creationId xmlns:a16="http://schemas.microsoft.com/office/drawing/2014/main" id="{9CF8AC8D-4FB2-2648-A8C4-C37AC73230B9}"/>
              </a:ext>
            </a:extLst>
          </p:cNvPr>
          <p:cNvSpPr>
            <a:spLocks noGrp="1"/>
          </p:cNvSpPr>
          <p:nvPr>
            <p:ph type="title"/>
          </p:nvPr>
        </p:nvSpPr>
        <p:spPr/>
        <p:txBody>
          <a:bodyPr/>
          <a:lstStyle/>
          <a:p>
            <a:r>
              <a:rPr lang="en-US" dirty="0"/>
              <a:t>Signal Responds</a:t>
            </a:r>
          </a:p>
        </p:txBody>
      </p:sp>
      <p:sp>
        <p:nvSpPr>
          <p:cNvPr id="8" name="TextBox 7">
            <a:extLst>
              <a:ext uri="{FF2B5EF4-FFF2-40B4-BE49-F238E27FC236}">
                <a16:creationId xmlns:a16="http://schemas.microsoft.com/office/drawing/2014/main" id="{20973E33-2360-BC49-A7A2-1BCFF3D6732D}"/>
              </a:ext>
            </a:extLst>
          </p:cNvPr>
          <p:cNvSpPr txBox="1"/>
          <p:nvPr/>
        </p:nvSpPr>
        <p:spPr>
          <a:xfrm>
            <a:off x="7467600" y="6091849"/>
            <a:ext cx="4297680" cy="338554"/>
          </a:xfrm>
          <a:prstGeom prst="rect">
            <a:avLst/>
          </a:prstGeom>
          <a:noFill/>
        </p:spPr>
        <p:txBody>
          <a:bodyPr wrap="square">
            <a:spAutoFit/>
          </a:bodyPr>
          <a:lstStyle/>
          <a:p>
            <a:r>
              <a:rPr lang="en-US" sz="1600" i="1" dirty="0"/>
              <a:t>https://</a:t>
            </a:r>
            <a:r>
              <a:rPr lang="en-US" sz="1600" i="1" dirty="0" err="1"/>
              <a:t>signal.org</a:t>
            </a:r>
            <a:r>
              <a:rPr lang="en-US" sz="1600" i="1" dirty="0"/>
              <a:t>/blog/setback-in-the-outback/</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FD4381D-C8EC-D047-A911-2DB8098A606D}"/>
                  </a:ext>
                </a:extLst>
              </p14:cNvPr>
              <p14:cNvContentPartPr/>
              <p14:nvPr/>
            </p14:nvContentPartPr>
            <p14:xfrm>
              <a:off x="5133120" y="2805720"/>
              <a:ext cx="5517360" cy="115560"/>
            </p14:xfrm>
          </p:contentPart>
        </mc:Choice>
        <mc:Fallback xmlns="">
          <p:pic>
            <p:nvPicPr>
              <p:cNvPr id="2" name="Ink 1">
                <a:extLst>
                  <a:ext uri="{FF2B5EF4-FFF2-40B4-BE49-F238E27FC236}">
                    <a16:creationId xmlns:a16="http://schemas.microsoft.com/office/drawing/2014/main" id="{FFD4381D-C8EC-D047-A911-2DB8098A606D}"/>
                  </a:ext>
                </a:extLst>
              </p:cNvPr>
              <p:cNvPicPr/>
              <p:nvPr/>
            </p:nvPicPr>
            <p:blipFill>
              <a:blip r:embed="rId3"/>
              <a:stretch>
                <a:fillRect/>
              </a:stretch>
            </p:blipFill>
            <p:spPr>
              <a:xfrm>
                <a:off x="5043120" y="2625720"/>
                <a:ext cx="5697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691BCAC-796D-B249-BB40-672BD14C8679}"/>
                  </a:ext>
                </a:extLst>
              </p14:cNvPr>
              <p14:cNvContentPartPr/>
              <p14:nvPr/>
            </p14:nvContentPartPr>
            <p14:xfrm>
              <a:off x="1233240" y="3172800"/>
              <a:ext cx="10220760" cy="102240"/>
            </p14:xfrm>
          </p:contentPart>
        </mc:Choice>
        <mc:Fallback xmlns="">
          <p:pic>
            <p:nvPicPr>
              <p:cNvPr id="4" name="Ink 3">
                <a:extLst>
                  <a:ext uri="{FF2B5EF4-FFF2-40B4-BE49-F238E27FC236}">
                    <a16:creationId xmlns:a16="http://schemas.microsoft.com/office/drawing/2014/main" id="{B691BCAC-796D-B249-BB40-672BD14C8679}"/>
                  </a:ext>
                </a:extLst>
              </p:cNvPr>
              <p:cNvPicPr/>
              <p:nvPr/>
            </p:nvPicPr>
            <p:blipFill>
              <a:blip r:embed="rId5"/>
              <a:stretch>
                <a:fillRect/>
              </a:stretch>
            </p:blipFill>
            <p:spPr>
              <a:xfrm>
                <a:off x="1143600" y="2993160"/>
                <a:ext cx="1040040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34E6994-1250-C74A-B975-C4BFEFF7EBF0}"/>
                  </a:ext>
                </a:extLst>
              </p14:cNvPr>
              <p14:cNvContentPartPr/>
              <p14:nvPr/>
            </p14:nvContentPartPr>
            <p14:xfrm>
              <a:off x="1150440" y="3558720"/>
              <a:ext cx="693720" cy="37080"/>
            </p14:xfrm>
          </p:contentPart>
        </mc:Choice>
        <mc:Fallback xmlns="">
          <p:pic>
            <p:nvPicPr>
              <p:cNvPr id="5" name="Ink 4">
                <a:extLst>
                  <a:ext uri="{FF2B5EF4-FFF2-40B4-BE49-F238E27FC236}">
                    <a16:creationId xmlns:a16="http://schemas.microsoft.com/office/drawing/2014/main" id="{934E6994-1250-C74A-B975-C4BFEFF7EBF0}"/>
                  </a:ext>
                </a:extLst>
              </p:cNvPr>
              <p:cNvPicPr/>
              <p:nvPr/>
            </p:nvPicPr>
            <p:blipFill>
              <a:blip r:embed="rId7"/>
              <a:stretch>
                <a:fillRect/>
              </a:stretch>
            </p:blipFill>
            <p:spPr>
              <a:xfrm>
                <a:off x="1060800" y="3378720"/>
                <a:ext cx="87336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D8EAAA5-2C08-E04A-8D25-3066CFC8939B}"/>
                  </a:ext>
                </a:extLst>
              </p14:cNvPr>
              <p14:cNvContentPartPr/>
              <p14:nvPr/>
            </p14:nvContentPartPr>
            <p14:xfrm>
              <a:off x="2751000" y="5694360"/>
              <a:ext cx="4575960" cy="140760"/>
            </p14:xfrm>
          </p:contentPart>
        </mc:Choice>
        <mc:Fallback xmlns="">
          <p:pic>
            <p:nvPicPr>
              <p:cNvPr id="7" name="Ink 6">
                <a:extLst>
                  <a:ext uri="{FF2B5EF4-FFF2-40B4-BE49-F238E27FC236}">
                    <a16:creationId xmlns:a16="http://schemas.microsoft.com/office/drawing/2014/main" id="{1D8EAAA5-2C08-E04A-8D25-3066CFC8939B}"/>
                  </a:ext>
                </a:extLst>
              </p:cNvPr>
              <p:cNvPicPr/>
              <p:nvPr/>
            </p:nvPicPr>
            <p:blipFill>
              <a:blip r:embed="rId9"/>
              <a:stretch>
                <a:fillRect/>
              </a:stretch>
            </p:blipFill>
            <p:spPr>
              <a:xfrm>
                <a:off x="2661360" y="5514720"/>
                <a:ext cx="4755600" cy="500400"/>
              </a:xfrm>
              <a:prstGeom prst="rect">
                <a:avLst/>
              </a:prstGeom>
            </p:spPr>
          </p:pic>
        </mc:Fallback>
      </mc:AlternateContent>
    </p:spTree>
    <p:extLst>
      <p:ext uri="{BB962C8B-B14F-4D97-AF65-F5344CB8AC3E}">
        <p14:creationId xmlns:p14="http://schemas.microsoft.com/office/powerpoint/2010/main" val="90908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Simple Smartphone Logo Stock Illustration - Download Image Now - iStock">
            <a:extLst>
              <a:ext uri="{FF2B5EF4-FFF2-40B4-BE49-F238E27FC236}">
                <a16:creationId xmlns:a16="http://schemas.microsoft.com/office/drawing/2014/main" id="{D47DE3CB-1A96-9C4F-8B9E-E1EB94B3C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21229" y="2588435"/>
            <a:ext cx="812800" cy="812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How to Find Offensive Content?</a:t>
            </a:r>
          </a:p>
        </p:txBody>
      </p:sp>
      <p:sp>
        <p:nvSpPr>
          <p:cNvPr id="4" name="Cloud 3"/>
          <p:cNvSpPr/>
          <p:nvPr/>
        </p:nvSpPr>
        <p:spPr>
          <a:xfrm>
            <a:off x="4130520" y="2716318"/>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Other major backbone</a:t>
            </a:r>
          </a:p>
        </p:txBody>
      </p:sp>
      <p:sp>
        <p:nvSpPr>
          <p:cNvPr id="5" name="Cloud 4"/>
          <p:cNvSpPr/>
          <p:nvPr/>
        </p:nvSpPr>
        <p:spPr>
          <a:xfrm>
            <a:off x="6817425" y="3133743"/>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AT&amp;T network</a:t>
            </a:r>
          </a:p>
        </p:txBody>
      </p:sp>
      <p:pic>
        <p:nvPicPr>
          <p:cNvPr id="7"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3942" y="3399676"/>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2" y="3751561"/>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0" name="Straight Arrow Connector 9"/>
          <p:cNvCxnSpPr>
            <a:stCxn id="8" idx="3"/>
            <a:endCxn id="7" idx="1"/>
          </p:cNvCxnSpPr>
          <p:nvPr/>
        </p:nvCxnSpPr>
        <p:spPr>
          <a:xfrm flipV="1">
            <a:off x="6188871" y="3517743"/>
            <a:ext cx="575071" cy="351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p:cNvCxnSpPr>
          <p:nvPr/>
        </p:nvCxnSpPr>
        <p:spPr>
          <a:xfrm>
            <a:off x="3467101" y="2910976"/>
            <a:ext cx="657225" cy="2085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2" name="Picture 11" descr="C:\Documents and Settings\rist\Local Settings\Temporary Internet Files\Content.IE5\CNYX6FYV\MCj04352420000[1].png"/>
          <p:cNvPicPr>
            <a:picLocks noChangeAspect="1" noChangeArrowheads="1"/>
          </p:cNvPicPr>
          <p:nvPr/>
        </p:nvPicPr>
        <p:blipFill>
          <a:blip r:embed="rId4" cstate="print"/>
          <a:srcRect/>
          <a:stretch>
            <a:fillRect/>
          </a:stretch>
        </p:blipFill>
        <p:spPr bwMode="auto">
          <a:xfrm>
            <a:off x="6796775" y="2571751"/>
            <a:ext cx="342900" cy="678452"/>
          </a:xfrm>
          <a:prstGeom prst="rect">
            <a:avLst/>
          </a:prstGeom>
          <a:noFill/>
        </p:spPr>
      </p:pic>
      <p:sp>
        <p:nvSpPr>
          <p:cNvPr id="13" name="TextBox 12"/>
          <p:cNvSpPr txBox="1"/>
          <p:nvPr/>
        </p:nvSpPr>
        <p:spPr>
          <a:xfrm>
            <a:off x="7139675" y="2514600"/>
            <a:ext cx="1843774" cy="369332"/>
          </a:xfrm>
          <a:prstGeom prst="rect">
            <a:avLst/>
          </a:prstGeom>
          <a:noFill/>
        </p:spPr>
        <p:txBody>
          <a:bodyPr wrap="none" rtlCol="0">
            <a:spAutoFit/>
          </a:bodyPr>
          <a:lstStyle/>
          <a:p>
            <a:r>
              <a:rPr lang="en-US" dirty="0"/>
              <a:t>Interception gear</a:t>
            </a:r>
          </a:p>
        </p:txBody>
      </p:sp>
      <p:cxnSp>
        <p:nvCxnSpPr>
          <p:cNvPr id="14" name="Straight Arrow Connector 13"/>
          <p:cNvCxnSpPr/>
          <p:nvPr/>
        </p:nvCxnSpPr>
        <p:spPr>
          <a:xfrm>
            <a:off x="6975320" y="3171628"/>
            <a:ext cx="0" cy="2123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5" name="Picture 14" descr="C:\Documents and Settings\rist\Local Settings\Temporary Internet Files\Content.IE5\CNYX6FYV\MCj04352420000[1].png"/>
          <p:cNvPicPr>
            <a:picLocks noChangeAspect="1" noChangeArrowheads="1"/>
          </p:cNvPicPr>
          <p:nvPr/>
        </p:nvPicPr>
        <p:blipFill>
          <a:blip r:embed="rId4" cstate="print"/>
          <a:srcRect/>
          <a:stretch>
            <a:fillRect/>
          </a:stretch>
        </p:blipFill>
        <p:spPr bwMode="auto">
          <a:xfrm>
            <a:off x="8724900" y="3230128"/>
            <a:ext cx="342900" cy="678452"/>
          </a:xfrm>
          <a:prstGeom prst="rect">
            <a:avLst/>
          </a:prstGeom>
          <a:noFill/>
        </p:spPr>
      </p:pic>
      <p:cxnSp>
        <p:nvCxnSpPr>
          <p:cNvPr id="16" name="Straight Arrow Connector 15"/>
          <p:cNvCxnSpPr>
            <a:endCxn id="15" idx="1"/>
          </p:cNvCxnSpPr>
          <p:nvPr/>
        </p:nvCxnSpPr>
        <p:spPr>
          <a:xfrm flipV="1">
            <a:off x="8130923" y="3569353"/>
            <a:ext cx="593978" cy="3027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7"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503" y="3250204"/>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9"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2" y="365760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0"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2" y="3592917"/>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21" name="Straight Arrow Connector 20"/>
          <p:cNvCxnSpPr/>
          <p:nvPr/>
        </p:nvCxnSpPr>
        <p:spPr>
          <a:xfrm>
            <a:off x="5491046" y="3486337"/>
            <a:ext cx="319205" cy="1494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3"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2305" y="3793924"/>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4"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327" y="305356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6" name="Freeform 25"/>
          <p:cNvSpPr/>
          <p:nvPr/>
        </p:nvSpPr>
        <p:spPr>
          <a:xfrm>
            <a:off x="3458805" y="3085550"/>
            <a:ext cx="5324597" cy="886893"/>
          </a:xfrm>
          <a:custGeom>
            <a:avLst/>
            <a:gdLst>
              <a:gd name="connsiteX0" fmla="*/ 0 w 7099462"/>
              <a:gd name="connsiteY0" fmla="*/ 0 h 1182524"/>
              <a:gd name="connsiteX1" fmla="*/ 1178143 w 7099462"/>
              <a:gd name="connsiteY1" fmla="*/ 321290 h 1182524"/>
              <a:gd name="connsiteX2" fmla="*/ 2585795 w 7099462"/>
              <a:gd name="connsiteY2" fmla="*/ 458985 h 1182524"/>
              <a:gd name="connsiteX3" fmla="*/ 3534430 w 7099462"/>
              <a:gd name="connsiteY3" fmla="*/ 1025067 h 1182524"/>
              <a:gd name="connsiteX4" fmla="*/ 4727874 w 7099462"/>
              <a:gd name="connsiteY4" fmla="*/ 520183 h 1182524"/>
              <a:gd name="connsiteX5" fmla="*/ 6166128 w 7099462"/>
              <a:gd name="connsiteY5" fmla="*/ 1178061 h 1182524"/>
              <a:gd name="connsiteX6" fmla="*/ 7099462 w 7099462"/>
              <a:gd name="connsiteY6" fmla="*/ 826173 h 118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9462" h="1182524">
                <a:moveTo>
                  <a:pt x="0" y="0"/>
                </a:moveTo>
                <a:cubicBezTo>
                  <a:pt x="373588" y="122396"/>
                  <a:pt x="747177" y="244793"/>
                  <a:pt x="1178143" y="321290"/>
                </a:cubicBezTo>
                <a:cubicBezTo>
                  <a:pt x="1609109" y="397787"/>
                  <a:pt x="2193081" y="341689"/>
                  <a:pt x="2585795" y="458985"/>
                </a:cubicBezTo>
                <a:cubicBezTo>
                  <a:pt x="2978510" y="576281"/>
                  <a:pt x="3177417" y="1014867"/>
                  <a:pt x="3534430" y="1025067"/>
                </a:cubicBezTo>
                <a:cubicBezTo>
                  <a:pt x="3891443" y="1035267"/>
                  <a:pt x="4289258" y="494684"/>
                  <a:pt x="4727874" y="520183"/>
                </a:cubicBezTo>
                <a:cubicBezTo>
                  <a:pt x="5166490" y="545682"/>
                  <a:pt x="5770863" y="1127063"/>
                  <a:pt x="6166128" y="1178061"/>
                </a:cubicBezTo>
                <a:cubicBezTo>
                  <a:pt x="6561393" y="1229059"/>
                  <a:pt x="7099462" y="826173"/>
                  <a:pt x="7099462" y="826173"/>
                </a:cubicBezTo>
              </a:path>
            </a:pathLst>
          </a:custGeom>
          <a:ln>
            <a:headEnd type="triangle"/>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BEB93EA-ADB9-7145-849B-97B904DB9084}"/>
              </a:ext>
            </a:extLst>
          </p:cNvPr>
          <p:cNvSpPr txBox="1"/>
          <p:nvPr/>
        </p:nvSpPr>
        <p:spPr>
          <a:xfrm>
            <a:off x="5369827" y="4843807"/>
            <a:ext cx="5522192" cy="954107"/>
          </a:xfrm>
          <a:prstGeom prst="rect">
            <a:avLst/>
          </a:prstGeom>
          <a:solidFill>
            <a:schemeClr val="tx1"/>
          </a:soli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800" dirty="0">
                <a:solidFill>
                  <a:srgbClr val="FF0000"/>
                </a:solidFill>
              </a:rPr>
              <a:t>Child sexual abuse material (CSAM)</a:t>
            </a:r>
          </a:p>
          <a:p>
            <a:r>
              <a:rPr lang="en-US" sz="2800" dirty="0">
                <a:solidFill>
                  <a:srgbClr val="FF0000"/>
                </a:solidFill>
              </a:rPr>
              <a:t>Terrorist imagery and propaganda</a:t>
            </a:r>
          </a:p>
        </p:txBody>
      </p:sp>
      <p:pic>
        <p:nvPicPr>
          <p:cNvPr id="7170" name="Picture 2" descr="Key icon - Free download on Iconfinder">
            <a:extLst>
              <a:ext uri="{FF2B5EF4-FFF2-40B4-BE49-F238E27FC236}">
                <a16:creationId xmlns:a16="http://schemas.microsoft.com/office/drawing/2014/main" id="{F0FF7E40-B398-FB41-99CA-E3EDC783009A}"/>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62200" y="2959100"/>
            <a:ext cx="6223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Key icon - Free download on Iconfinder">
            <a:extLst>
              <a:ext uri="{FF2B5EF4-FFF2-40B4-BE49-F238E27FC236}">
                <a16:creationId xmlns:a16="http://schemas.microsoft.com/office/drawing/2014/main" id="{5924AD0C-014C-5E41-9FE3-F76CB2439E90}"/>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66432" y="3486337"/>
            <a:ext cx="622300" cy="6223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C3F2C69-FAA2-FA4C-B5BD-15CE41C93122}"/>
              </a:ext>
            </a:extLst>
          </p:cNvPr>
          <p:cNvSpPr txBox="1"/>
          <p:nvPr/>
        </p:nvSpPr>
        <p:spPr>
          <a:xfrm>
            <a:off x="1961140" y="3848443"/>
            <a:ext cx="2645763" cy="830997"/>
          </a:xfrm>
          <a:prstGeom prst="rect">
            <a:avLst/>
          </a:prstGeom>
          <a:noFill/>
        </p:spPr>
        <p:txBody>
          <a:bodyPr wrap="square" rtlCol="0">
            <a:spAutoFit/>
          </a:bodyPr>
          <a:lstStyle/>
          <a:p>
            <a:r>
              <a:rPr lang="en-US" sz="2400" dirty="0">
                <a:solidFill>
                  <a:srgbClr val="FF0000"/>
                </a:solidFill>
              </a:rPr>
              <a:t>Must scan for it on user’s devices</a:t>
            </a:r>
          </a:p>
        </p:txBody>
      </p:sp>
      <p:sp>
        <p:nvSpPr>
          <p:cNvPr id="28" name="Right Arrow 27">
            <a:extLst>
              <a:ext uri="{FF2B5EF4-FFF2-40B4-BE49-F238E27FC236}">
                <a16:creationId xmlns:a16="http://schemas.microsoft.com/office/drawing/2014/main" id="{1A5CDD79-3D61-FD4C-993B-9CA78B070E10}"/>
              </a:ext>
            </a:extLst>
          </p:cNvPr>
          <p:cNvSpPr/>
          <p:nvPr/>
        </p:nvSpPr>
        <p:spPr bwMode="auto">
          <a:xfrm rot="3530156">
            <a:off x="2827338" y="2057400"/>
            <a:ext cx="456683" cy="457200"/>
          </a:xfrm>
          <a:prstGeom prst="rightArrow">
            <a:avLst/>
          </a:prstGeom>
          <a:solidFill>
            <a:srgbClr val="FF0000"/>
          </a:solidFill>
          <a:ln w="28575" cap="flat" cmpd="sng" algn="ctr">
            <a:solidFill>
              <a:schemeClr val="tx1"/>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20000"/>
              </a:spcBef>
              <a:spcAft>
                <a:spcPct val="0"/>
              </a:spcAft>
              <a:buClr>
                <a:schemeClr val="accent2"/>
              </a:buClr>
              <a:buFontTx/>
              <a:buChar char="•"/>
            </a:pPr>
            <a:endParaRPr lang="en-US" sz="2400">
              <a:solidFill>
                <a:schemeClr val="bg2"/>
              </a:solidFill>
              <a:latin typeface="Tahoma" pitchFamily="34" charset="0"/>
            </a:endParaRPr>
          </a:p>
        </p:txBody>
      </p:sp>
      <p:sp>
        <p:nvSpPr>
          <p:cNvPr id="31" name="Right Arrow 30">
            <a:extLst>
              <a:ext uri="{FF2B5EF4-FFF2-40B4-BE49-F238E27FC236}">
                <a16:creationId xmlns:a16="http://schemas.microsoft.com/office/drawing/2014/main" id="{38929B48-B5AA-4242-B02F-273FAFF47BF3}"/>
              </a:ext>
            </a:extLst>
          </p:cNvPr>
          <p:cNvSpPr/>
          <p:nvPr/>
        </p:nvSpPr>
        <p:spPr bwMode="auto">
          <a:xfrm rot="8027849">
            <a:off x="9049820" y="2837632"/>
            <a:ext cx="456683" cy="457200"/>
          </a:xfrm>
          <a:prstGeom prst="rightArrow">
            <a:avLst/>
          </a:prstGeom>
          <a:solidFill>
            <a:srgbClr val="FF0000"/>
          </a:solidFill>
          <a:ln w="28575" cap="flat" cmpd="sng" algn="ctr">
            <a:solidFill>
              <a:schemeClr val="tx1"/>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20000"/>
              </a:spcBef>
              <a:spcAft>
                <a:spcPct val="0"/>
              </a:spcAft>
              <a:buClr>
                <a:schemeClr val="accent2"/>
              </a:buClr>
              <a:buFontTx/>
              <a:buChar char="•"/>
            </a:pPr>
            <a:endParaRPr lang="en-US" sz="2400">
              <a:solidFill>
                <a:schemeClr val="bg2"/>
              </a:solidFill>
              <a:latin typeface="Tahoma" pitchFamily="34" charset="0"/>
            </a:endParaRPr>
          </a:p>
        </p:txBody>
      </p:sp>
    </p:spTree>
    <p:extLst>
      <p:ext uri="{BB962C8B-B14F-4D97-AF65-F5344CB8AC3E}">
        <p14:creationId xmlns:p14="http://schemas.microsoft.com/office/powerpoint/2010/main" val="5354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7848701-3BC6-064F-BCE7-4B9879AB2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579120"/>
            <a:ext cx="6918960" cy="2365224"/>
          </a:xfrm>
          <a:prstGeom prst="rect">
            <a:avLst/>
          </a:prstGeom>
          <a:ln w="381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79FD4D5F-EAE3-3C4A-9F91-073113F68550}"/>
              </a:ext>
            </a:extLst>
          </p:cNvPr>
          <p:cNvSpPr txBox="1"/>
          <p:nvPr/>
        </p:nvSpPr>
        <p:spPr>
          <a:xfrm>
            <a:off x="3810000" y="5818406"/>
            <a:ext cx="8024648" cy="584775"/>
          </a:xfrm>
          <a:prstGeom prst="rect">
            <a:avLst/>
          </a:prstGeom>
          <a:noFill/>
        </p:spPr>
        <p:txBody>
          <a:bodyPr wrap="square">
            <a:spAutoFit/>
          </a:bodyPr>
          <a:lstStyle/>
          <a:p>
            <a:r>
              <a:rPr lang="en-US" sz="1600" i="1" dirty="0"/>
              <a:t>https://www.nytimes.com/2020/12/04/technology/european-union-child-sexual-abuse.html</a:t>
            </a:r>
          </a:p>
          <a:p>
            <a:r>
              <a:rPr lang="en-US" sz="1600" i="1" dirty="0"/>
              <a:t>https://</a:t>
            </a:r>
            <a:r>
              <a:rPr lang="en-US" sz="1600" i="1" dirty="0" err="1"/>
              <a:t>www.wired.com</a:t>
            </a:r>
            <a:r>
              <a:rPr lang="en-US" sz="1600" i="1" dirty="0"/>
              <a:t>/story/</a:t>
            </a:r>
            <a:r>
              <a:rPr lang="en-US" sz="1600" i="1" dirty="0" err="1"/>
              <a:t>uk</a:t>
            </a:r>
            <a:r>
              <a:rPr lang="en-US" sz="1600" i="1" dirty="0"/>
              <a:t>-trying-to-stop-</a:t>
            </a:r>
            <a:r>
              <a:rPr lang="en-US" sz="1600" i="1" dirty="0" err="1"/>
              <a:t>facebook</a:t>
            </a:r>
            <a:r>
              <a:rPr lang="en-US" sz="1600" i="1" dirty="0"/>
              <a:t>-end-to-end-encryption/</a:t>
            </a:r>
          </a:p>
        </p:txBody>
      </p:sp>
      <p:pic>
        <p:nvPicPr>
          <p:cNvPr id="4" name="Picture 3" descr="Text, letter&#10;&#10;Description automatically generated">
            <a:extLst>
              <a:ext uri="{FF2B5EF4-FFF2-40B4-BE49-F238E27FC236}">
                <a16:creationId xmlns:a16="http://schemas.microsoft.com/office/drawing/2014/main" id="{764502C6-F463-7940-9CCF-E1706383BAA2}"/>
              </a:ext>
            </a:extLst>
          </p:cNvPr>
          <p:cNvPicPr>
            <a:picLocks noChangeAspect="1"/>
          </p:cNvPicPr>
          <p:nvPr/>
        </p:nvPicPr>
        <p:blipFill>
          <a:blip r:embed="rId3"/>
          <a:stretch>
            <a:fillRect/>
          </a:stretch>
        </p:blipFill>
        <p:spPr>
          <a:xfrm>
            <a:off x="966470" y="2832234"/>
            <a:ext cx="9945370" cy="1446395"/>
          </a:xfrm>
          <a:prstGeom prst="rect">
            <a:avLst/>
          </a:prstGeom>
          <a:ln w="38100">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69EE2E4-C6B1-404F-A790-5F66DCDF2EC1}"/>
              </a:ext>
            </a:extLst>
          </p:cNvPr>
          <p:cNvSpPr txBox="1"/>
          <p:nvPr/>
        </p:nvSpPr>
        <p:spPr>
          <a:xfrm>
            <a:off x="879475" y="4309109"/>
            <a:ext cx="10154285" cy="1323439"/>
          </a:xfrm>
          <a:prstGeom prst="rect">
            <a:avLst/>
          </a:prstGeom>
          <a:noFill/>
        </p:spPr>
        <p:txBody>
          <a:bodyPr wrap="square" rtlCol="0">
            <a:spAutoFit/>
          </a:bodyPr>
          <a:lstStyle/>
          <a:p>
            <a:r>
              <a:rPr lang="en-US" sz="2000" dirty="0"/>
              <a:t>Home Office spokesperson wrote that “</a:t>
            </a:r>
            <a:r>
              <a:rPr lang="en-US" sz="2000" dirty="0">
                <a:highlight>
                  <a:srgbClr val="FFFF00"/>
                </a:highlight>
              </a:rPr>
              <a:t>end-to-end encryption poses an unacceptable risk to user safety and society</a:t>
            </a:r>
            <a:r>
              <a:rPr lang="en-US" sz="2000" dirty="0"/>
              <a:t>. It would prevent any access to messaging content and severely erode tech companies’ ability to tackle the most serious illegal content on their own platforms, including child abuse and terrorism.”</a:t>
            </a:r>
          </a:p>
        </p:txBody>
      </p:sp>
    </p:spTree>
    <p:extLst>
      <p:ext uri="{BB962C8B-B14F-4D97-AF65-F5344CB8AC3E}">
        <p14:creationId xmlns:p14="http://schemas.microsoft.com/office/powerpoint/2010/main" val="1434834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01C8-B7FC-B04D-88A1-DF376D20EC75}"/>
              </a:ext>
            </a:extLst>
          </p:cNvPr>
          <p:cNvSpPr>
            <a:spLocks noGrp="1"/>
          </p:cNvSpPr>
          <p:nvPr>
            <p:ph type="title"/>
          </p:nvPr>
        </p:nvSpPr>
        <p:spPr/>
        <p:txBody>
          <a:bodyPr/>
          <a:lstStyle/>
          <a:p>
            <a:r>
              <a:rPr lang="en-US" dirty="0"/>
              <a:t>Client-Side Scanning Issues</a:t>
            </a:r>
          </a:p>
        </p:txBody>
      </p:sp>
      <p:sp>
        <p:nvSpPr>
          <p:cNvPr id="3" name="Content Placeholder 2">
            <a:extLst>
              <a:ext uri="{FF2B5EF4-FFF2-40B4-BE49-F238E27FC236}">
                <a16:creationId xmlns:a16="http://schemas.microsoft.com/office/drawing/2014/main" id="{64A01A06-F333-324C-8954-2298934BB00E}"/>
              </a:ext>
            </a:extLst>
          </p:cNvPr>
          <p:cNvSpPr>
            <a:spLocks noGrp="1"/>
          </p:cNvSpPr>
          <p:nvPr>
            <p:ph idx="1"/>
          </p:nvPr>
        </p:nvSpPr>
        <p:spPr>
          <a:xfrm>
            <a:off x="1066800" y="2103120"/>
            <a:ext cx="10622280" cy="3849624"/>
          </a:xfrm>
        </p:spPr>
        <p:txBody>
          <a:bodyPr>
            <a:noAutofit/>
          </a:bodyPr>
          <a:lstStyle/>
          <a:p>
            <a:r>
              <a:rPr lang="en-US" sz="2400" dirty="0"/>
              <a:t>Mandatory or voluntary?  Legal basis?</a:t>
            </a:r>
          </a:p>
          <a:p>
            <a:pPr lvl="1"/>
            <a:r>
              <a:rPr lang="en-US" sz="2000" dirty="0"/>
              <a:t>Does government-mandated content scanning constitute a “search” under the Fourth Amendment?  Do users have legitimate expectation of privacy?  Fifth Amendment issues?</a:t>
            </a:r>
          </a:p>
          <a:p>
            <a:r>
              <a:rPr lang="en-US" sz="2400" dirty="0"/>
              <a:t>What is the authoritative source for identifying offensive and prohibited content?</a:t>
            </a:r>
          </a:p>
          <a:p>
            <a:pPr lvl="1"/>
            <a:r>
              <a:rPr lang="en-US" sz="2000" dirty="0"/>
              <a:t>Typically based on hash matching</a:t>
            </a:r>
          </a:p>
          <a:p>
            <a:r>
              <a:rPr lang="en-US" sz="2400" dirty="0"/>
              <a:t>False positives and negatives of automated matching algorithms?</a:t>
            </a:r>
          </a:p>
          <a:p>
            <a:r>
              <a:rPr lang="en-US" sz="2400" dirty="0"/>
              <a:t>Who is notified if content found?  How?</a:t>
            </a:r>
          </a:p>
          <a:p>
            <a:endParaRPr lang="en-US" sz="2400" dirty="0"/>
          </a:p>
        </p:txBody>
      </p:sp>
      <p:sp>
        <p:nvSpPr>
          <p:cNvPr id="6" name="TextBox 5">
            <a:extLst>
              <a:ext uri="{FF2B5EF4-FFF2-40B4-BE49-F238E27FC236}">
                <a16:creationId xmlns:a16="http://schemas.microsoft.com/office/drawing/2014/main" id="{95E47AB1-8741-2D4B-A847-5D57980D2197}"/>
              </a:ext>
            </a:extLst>
          </p:cNvPr>
          <p:cNvSpPr txBox="1"/>
          <p:nvPr/>
        </p:nvSpPr>
        <p:spPr>
          <a:xfrm>
            <a:off x="5859780" y="6041932"/>
            <a:ext cx="5829300" cy="346948"/>
          </a:xfrm>
          <a:prstGeom prst="rect">
            <a:avLst/>
          </a:prstGeom>
          <a:noFill/>
        </p:spPr>
        <p:txBody>
          <a:bodyPr wrap="square">
            <a:spAutoFit/>
          </a:bodyPr>
          <a:lstStyle/>
          <a:p>
            <a:r>
              <a:rPr lang="en-US" sz="1600" i="1" dirty="0"/>
              <a:t>https://</a:t>
            </a:r>
            <a:r>
              <a:rPr lang="en-US" sz="1600" i="1" dirty="0" err="1"/>
              <a:t>www.lawfareblog.com</a:t>
            </a:r>
            <a:r>
              <a:rPr lang="en-US" sz="1600" i="1" dirty="0"/>
              <a:t>/law-and-policy-client-side-scanning</a:t>
            </a:r>
          </a:p>
        </p:txBody>
      </p:sp>
      <p:sp>
        <p:nvSpPr>
          <p:cNvPr id="5" name="TextBox 4">
            <a:extLst>
              <a:ext uri="{FF2B5EF4-FFF2-40B4-BE49-F238E27FC236}">
                <a16:creationId xmlns:a16="http://schemas.microsoft.com/office/drawing/2014/main" id="{0FCA0168-5151-C94E-83A0-2A70AD180E8D}"/>
              </a:ext>
            </a:extLst>
          </p:cNvPr>
          <p:cNvSpPr txBox="1"/>
          <p:nvPr/>
        </p:nvSpPr>
        <p:spPr>
          <a:xfrm>
            <a:off x="8290560" y="582090"/>
            <a:ext cx="3150870" cy="646331"/>
          </a:xfrm>
          <a:prstGeom prst="rect">
            <a:avLst/>
          </a:prstGeom>
          <a:noFill/>
        </p:spPr>
        <p:txBody>
          <a:bodyPr wrap="square" rtlCol="0">
            <a:spAutoFit/>
          </a:bodyPr>
          <a:lstStyle/>
          <a:p>
            <a:r>
              <a:rPr lang="en-US" dirty="0">
                <a:solidFill>
                  <a:srgbClr val="C00000"/>
                </a:solidFill>
                <a:latin typeface="Segoe Print" panose="02000800000000000000" pitchFamily="2" charset="0"/>
              </a:rPr>
              <a:t>Much more about this in CS 5436 / INFO 5303</a:t>
            </a:r>
          </a:p>
        </p:txBody>
      </p:sp>
    </p:spTree>
    <p:extLst>
      <p:ext uri="{BB962C8B-B14F-4D97-AF65-F5344CB8AC3E}">
        <p14:creationId xmlns:p14="http://schemas.microsoft.com/office/powerpoint/2010/main" val="3325695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0E6FD1CE-84C0-3A42-B061-9A5D4F4FBB1E}"/>
              </a:ext>
            </a:extLst>
          </p:cNvPr>
          <p:cNvSpPr>
            <a:spLocks noGrp="1" noChangeArrowheads="1"/>
          </p:cNvSpPr>
          <p:nvPr>
            <p:ph type="title"/>
          </p:nvPr>
        </p:nvSpPr>
        <p:spPr>
          <a:xfrm>
            <a:off x="6579450" y="651427"/>
            <a:ext cx="4957553" cy="1645920"/>
          </a:xfrm>
        </p:spPr>
        <p:txBody>
          <a:bodyPr>
            <a:normAutofit/>
          </a:bodyPr>
          <a:lstStyle/>
          <a:p>
            <a:r>
              <a:rPr lang="en-US" altLang="en-US" dirty="0"/>
              <a:t>GIFCT</a:t>
            </a:r>
          </a:p>
        </p:txBody>
      </p:sp>
      <p:pic>
        <p:nvPicPr>
          <p:cNvPr id="5" name="Picture 4" descr="A picture containing knife&#10;&#10;Description automatically generated">
            <a:extLst>
              <a:ext uri="{FF2B5EF4-FFF2-40B4-BE49-F238E27FC236}">
                <a16:creationId xmlns:a16="http://schemas.microsoft.com/office/drawing/2014/main" id="{E4B09AB1-A01D-DF40-94EA-5021D04F2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256" y="1528358"/>
            <a:ext cx="4414438" cy="3819448"/>
          </a:xfrm>
          <a:prstGeom prst="rect">
            <a:avLst/>
          </a:prstGeom>
        </p:spPr>
      </p:pic>
      <p:sp>
        <p:nvSpPr>
          <p:cNvPr id="23556" name="Rectangle 3">
            <a:extLst>
              <a:ext uri="{FF2B5EF4-FFF2-40B4-BE49-F238E27FC236}">
                <a16:creationId xmlns:a16="http://schemas.microsoft.com/office/drawing/2014/main" id="{3ACD2644-4DFA-C44B-A705-AD800BB67A7C}"/>
              </a:ext>
            </a:extLst>
          </p:cNvPr>
          <p:cNvSpPr>
            <a:spLocks noGrp="1" noChangeArrowheads="1"/>
          </p:cNvSpPr>
          <p:nvPr>
            <p:ph idx="1"/>
          </p:nvPr>
        </p:nvSpPr>
        <p:spPr>
          <a:xfrm>
            <a:off x="6579449" y="1898838"/>
            <a:ext cx="4957554" cy="4161737"/>
          </a:xfrm>
        </p:spPr>
        <p:txBody>
          <a:bodyPr>
            <a:noAutofit/>
          </a:bodyPr>
          <a:lstStyle/>
          <a:p>
            <a:r>
              <a:rPr lang="en-US" altLang="en-US" sz="2400" dirty="0"/>
              <a:t>Database of hashes of images and videos with “violent terrorist imagery and propaganda”</a:t>
            </a:r>
          </a:p>
          <a:p>
            <a:pPr lvl="1"/>
            <a:r>
              <a:rPr lang="en-US" altLang="en-US" sz="2000" dirty="0"/>
              <a:t>Established by Facebook, Microsoft, Twitter, YouTube</a:t>
            </a:r>
          </a:p>
          <a:p>
            <a:pPr lvl="1"/>
            <a:r>
              <a:rPr lang="en-US" altLang="en-US" sz="2000" dirty="0"/>
              <a:t>Multiple members can submit content, even more have access</a:t>
            </a:r>
          </a:p>
          <a:p>
            <a:pPr lvl="1"/>
            <a:r>
              <a:rPr lang="en-US" altLang="en-US" sz="2000" dirty="0"/>
              <a:t>Advisory committee with government representatives</a:t>
            </a:r>
          </a:p>
          <a:p>
            <a:r>
              <a:rPr lang="en-US" altLang="en-US" sz="2400" dirty="0"/>
              <a:t>Facilitates fast content removal</a:t>
            </a:r>
          </a:p>
        </p:txBody>
      </p:sp>
    </p:spTree>
    <p:extLst>
      <p:ext uri="{BB962C8B-B14F-4D97-AF65-F5344CB8AC3E}">
        <p14:creationId xmlns:p14="http://schemas.microsoft.com/office/powerpoint/2010/main" val="2346324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9A57E-2598-E742-B697-BAB62931B282}"/>
              </a:ext>
            </a:extLst>
          </p:cNvPr>
          <p:cNvPicPr>
            <a:picLocks noChangeAspect="1"/>
          </p:cNvPicPr>
          <p:nvPr/>
        </p:nvPicPr>
        <p:blipFill>
          <a:blip r:embed="rId2"/>
          <a:stretch>
            <a:fillRect/>
          </a:stretch>
        </p:blipFill>
        <p:spPr>
          <a:xfrm>
            <a:off x="589280" y="742950"/>
            <a:ext cx="10769600" cy="1257300"/>
          </a:xfrm>
          <a:prstGeom prst="rect">
            <a:avLst/>
          </a:prstGeom>
          <a:ln w="38100">
            <a:solidFill>
              <a:schemeClr val="tx1"/>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60E8064E-0E34-4E40-9F99-99661D47BE17}"/>
              </a:ext>
            </a:extLst>
          </p:cNvPr>
          <p:cNvSpPr txBox="1"/>
          <p:nvPr/>
        </p:nvSpPr>
        <p:spPr>
          <a:xfrm>
            <a:off x="589280" y="2267337"/>
            <a:ext cx="10154920" cy="1015663"/>
          </a:xfrm>
          <a:prstGeom prst="rect">
            <a:avLst/>
          </a:prstGeom>
          <a:noFill/>
        </p:spPr>
        <p:txBody>
          <a:bodyPr wrap="square" rtlCol="0">
            <a:spAutoFit/>
          </a:bodyPr>
          <a:lstStyle/>
          <a:p>
            <a:r>
              <a:rPr lang="en-US" sz="2000" dirty="0"/>
              <a:t>Will match photos uploaded to iCloud against the database of hashes of illegal images from NCMEC (National Center for Missing &amp; Exploited Children). Next generation of Apple’s phone and laptop software would come with the NCMEC hash database pre-installed.</a:t>
            </a:r>
          </a:p>
        </p:txBody>
      </p:sp>
      <p:pic>
        <p:nvPicPr>
          <p:cNvPr id="7" name="Picture 6" descr="Text&#10;&#10;Description automatically generated with medium confidence">
            <a:extLst>
              <a:ext uri="{FF2B5EF4-FFF2-40B4-BE49-F238E27FC236}">
                <a16:creationId xmlns:a16="http://schemas.microsoft.com/office/drawing/2014/main" id="{10B560A5-97B8-E248-BBF3-D7570121A8B1}"/>
              </a:ext>
            </a:extLst>
          </p:cNvPr>
          <p:cNvPicPr>
            <a:picLocks noChangeAspect="1"/>
          </p:cNvPicPr>
          <p:nvPr/>
        </p:nvPicPr>
        <p:blipFill>
          <a:blip r:embed="rId3"/>
          <a:stretch>
            <a:fillRect/>
          </a:stretch>
        </p:blipFill>
        <p:spPr>
          <a:xfrm>
            <a:off x="701041" y="3782169"/>
            <a:ext cx="5905500" cy="1358900"/>
          </a:xfrm>
          <a:prstGeom prst="rect">
            <a:avLst/>
          </a:prstGeom>
          <a:ln w="38100">
            <a:solidFill>
              <a:schemeClr val="tx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6FACE41-7431-E84B-912B-278B2726D213}"/>
              </a:ext>
            </a:extLst>
          </p:cNvPr>
          <p:cNvSpPr txBox="1"/>
          <p:nvPr/>
        </p:nvSpPr>
        <p:spPr>
          <a:xfrm>
            <a:off x="670561" y="5212764"/>
            <a:ext cx="6096000" cy="338554"/>
          </a:xfrm>
          <a:prstGeom prst="rect">
            <a:avLst/>
          </a:prstGeom>
          <a:noFill/>
        </p:spPr>
        <p:txBody>
          <a:bodyPr wrap="square">
            <a:spAutoFit/>
          </a:bodyPr>
          <a:lstStyle/>
          <a:p>
            <a:r>
              <a:rPr lang="en-US" sz="1600" i="1" dirty="0"/>
              <a:t>https://</a:t>
            </a:r>
            <a:r>
              <a:rPr lang="en-US" sz="1600" i="1" dirty="0" err="1"/>
              <a:t>techcrunch.com</a:t>
            </a:r>
            <a:r>
              <a:rPr lang="en-US" sz="1600" i="1" dirty="0"/>
              <a:t>/2021/09/03/apple-</a:t>
            </a:r>
            <a:r>
              <a:rPr lang="en-US" sz="1600" i="1" dirty="0" err="1"/>
              <a:t>csam</a:t>
            </a:r>
            <a:r>
              <a:rPr lang="en-US" sz="1600" i="1" dirty="0"/>
              <a:t>-detection-delayed/</a:t>
            </a:r>
          </a:p>
        </p:txBody>
      </p:sp>
      <p:sp>
        <p:nvSpPr>
          <p:cNvPr id="10" name="TextBox 9">
            <a:extLst>
              <a:ext uri="{FF2B5EF4-FFF2-40B4-BE49-F238E27FC236}">
                <a16:creationId xmlns:a16="http://schemas.microsoft.com/office/drawing/2014/main" id="{C38D6E2B-21BE-9542-A3BA-670BFDC199BD}"/>
              </a:ext>
            </a:extLst>
          </p:cNvPr>
          <p:cNvSpPr txBox="1"/>
          <p:nvPr/>
        </p:nvSpPr>
        <p:spPr>
          <a:xfrm>
            <a:off x="6766561" y="3719155"/>
            <a:ext cx="4983479" cy="2554545"/>
          </a:xfrm>
          <a:prstGeom prst="rect">
            <a:avLst/>
          </a:prstGeom>
          <a:noFill/>
        </p:spPr>
        <p:txBody>
          <a:bodyPr wrap="square" rtlCol="0">
            <a:spAutoFit/>
          </a:bodyPr>
          <a:lstStyle/>
          <a:p>
            <a:r>
              <a:rPr lang="en-US" sz="2000" dirty="0">
                <a:latin typeface="Segoe Print" panose="02000800000000000000" pitchFamily="2" charset="0"/>
              </a:rPr>
              <a:t>“Based on feedback from customers, advocacy groups, researchers and others, we have decided to take additional time over the coming months to collect input and make improvements before releasing these critically important child safety features.”</a:t>
            </a:r>
          </a:p>
        </p:txBody>
      </p:sp>
      <p:grpSp>
        <p:nvGrpSpPr>
          <p:cNvPr id="13" name="Group 12">
            <a:extLst>
              <a:ext uri="{FF2B5EF4-FFF2-40B4-BE49-F238E27FC236}">
                <a16:creationId xmlns:a16="http://schemas.microsoft.com/office/drawing/2014/main" id="{4880C093-798F-0140-AD86-375100B7C2C3}"/>
              </a:ext>
            </a:extLst>
          </p:cNvPr>
          <p:cNvGrpSpPr/>
          <p:nvPr/>
        </p:nvGrpSpPr>
        <p:grpSpPr>
          <a:xfrm>
            <a:off x="10677480" y="1492680"/>
            <a:ext cx="270360" cy="925920"/>
            <a:chOff x="10677480" y="1492680"/>
            <a:chExt cx="270360" cy="92592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6207BEC-A1B2-D249-A01C-AA8A5C5A4D14}"/>
                    </a:ext>
                  </a:extLst>
                </p14:cNvPr>
                <p14:cNvContentPartPr/>
                <p14:nvPr/>
              </p14:nvContentPartPr>
              <p14:xfrm>
                <a:off x="10677480" y="1492680"/>
                <a:ext cx="229680" cy="925920"/>
              </p14:xfrm>
            </p:contentPart>
          </mc:Choice>
          <mc:Fallback xmlns="">
            <p:pic>
              <p:nvPicPr>
                <p:cNvPr id="11" name="Ink 10">
                  <a:extLst>
                    <a:ext uri="{FF2B5EF4-FFF2-40B4-BE49-F238E27FC236}">
                      <a16:creationId xmlns:a16="http://schemas.microsoft.com/office/drawing/2014/main" id="{F6207BEC-A1B2-D249-A01C-AA8A5C5A4D14}"/>
                    </a:ext>
                  </a:extLst>
                </p:cNvPr>
                <p:cNvPicPr/>
                <p:nvPr/>
              </p:nvPicPr>
              <p:blipFill>
                <a:blip r:embed="rId5"/>
                <a:stretch>
                  <a:fillRect/>
                </a:stretch>
              </p:blipFill>
              <p:spPr>
                <a:xfrm>
                  <a:off x="10659480" y="1474680"/>
                  <a:ext cx="265320" cy="96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3297896-2B1A-BE4F-96C2-5BEBFEE2DAF4}"/>
                    </a:ext>
                  </a:extLst>
                </p14:cNvPr>
                <p14:cNvContentPartPr/>
                <p14:nvPr/>
              </p14:nvContentPartPr>
              <p14:xfrm>
                <a:off x="10743720" y="1516440"/>
                <a:ext cx="204120" cy="64080"/>
              </p14:xfrm>
            </p:contentPart>
          </mc:Choice>
          <mc:Fallback xmlns="">
            <p:pic>
              <p:nvPicPr>
                <p:cNvPr id="12" name="Ink 11">
                  <a:extLst>
                    <a:ext uri="{FF2B5EF4-FFF2-40B4-BE49-F238E27FC236}">
                      <a16:creationId xmlns:a16="http://schemas.microsoft.com/office/drawing/2014/main" id="{03297896-2B1A-BE4F-96C2-5BEBFEE2DAF4}"/>
                    </a:ext>
                  </a:extLst>
                </p:cNvPr>
                <p:cNvPicPr/>
                <p:nvPr/>
              </p:nvPicPr>
              <p:blipFill>
                <a:blip r:embed="rId7"/>
                <a:stretch>
                  <a:fillRect/>
                </a:stretch>
              </p:blipFill>
              <p:spPr>
                <a:xfrm>
                  <a:off x="10725720" y="1498800"/>
                  <a:ext cx="239760" cy="99720"/>
                </a:xfrm>
                <a:prstGeom prst="rect">
                  <a:avLst/>
                </a:prstGeom>
              </p:spPr>
            </p:pic>
          </mc:Fallback>
        </mc:AlternateContent>
      </p:grpSp>
    </p:spTree>
    <p:extLst>
      <p:ext uri="{BB962C8B-B14F-4D97-AF65-F5344CB8AC3E}">
        <p14:creationId xmlns:p14="http://schemas.microsoft.com/office/powerpoint/2010/main" val="334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037893C-9DDA-2D46-9797-E0A7049D5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94" y="457200"/>
            <a:ext cx="8483458" cy="2308324"/>
          </a:xfrm>
          <a:prstGeom prst="rect">
            <a:avLst/>
          </a:prstGeom>
          <a:noFill/>
          <a:ln w="38100">
            <a:solidFill>
              <a:schemeClr val="tx1"/>
            </a:solidFill>
          </a:ln>
          <a:effectLst>
            <a:outerShdw blurRad="50800" dist="38100" dir="2700000" algn="tl" rotWithShape="0">
              <a:prstClr val="black">
                <a:alpha val="40000"/>
              </a:prstClr>
            </a:outerShdw>
          </a:effectLst>
        </p:spPr>
      </p:pic>
      <p:pic>
        <p:nvPicPr>
          <p:cNvPr id="2050" name="Picture 2">
            <a:extLst>
              <a:ext uri="{FF2B5EF4-FFF2-40B4-BE49-F238E27FC236}">
                <a16:creationId xmlns:a16="http://schemas.microsoft.com/office/drawing/2014/main" id="{30A28FC7-03C7-844A-AB1A-ECBC8B7CF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616" y="3156437"/>
            <a:ext cx="4132385" cy="26860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7074F4D-43DE-C44E-AF08-4FA39D502F4F}"/>
              </a:ext>
            </a:extLst>
          </p:cNvPr>
          <p:cNvSpPr txBox="1"/>
          <p:nvPr/>
        </p:nvSpPr>
        <p:spPr>
          <a:xfrm>
            <a:off x="6095999" y="3429000"/>
            <a:ext cx="5069305" cy="1569660"/>
          </a:xfrm>
          <a:prstGeom prst="rect">
            <a:avLst/>
          </a:prstGeom>
          <a:noFill/>
          <a:ln w="25400">
            <a:noFill/>
          </a:ln>
          <a:effectLst/>
        </p:spPr>
        <p:txBody>
          <a:bodyPr wrap="square" rtlCol="0">
            <a:spAutoFit/>
          </a:bodyPr>
          <a:lstStyle/>
          <a:p>
            <a:r>
              <a:rPr lang="en-US" sz="2400" dirty="0"/>
              <a:t>NSA and GCHQ hacked a major SIM manufacturer, stole the keys for millions of SIMs before they were shipped to wireless carriers worldwide</a:t>
            </a:r>
          </a:p>
        </p:txBody>
      </p:sp>
      <p:sp>
        <p:nvSpPr>
          <p:cNvPr id="7" name="TextBox 6">
            <a:extLst>
              <a:ext uri="{FF2B5EF4-FFF2-40B4-BE49-F238E27FC236}">
                <a16:creationId xmlns:a16="http://schemas.microsoft.com/office/drawing/2014/main" id="{26E99034-FA76-B541-91C7-77C9A5366337}"/>
              </a:ext>
            </a:extLst>
          </p:cNvPr>
          <p:cNvSpPr txBox="1"/>
          <p:nvPr/>
        </p:nvSpPr>
        <p:spPr>
          <a:xfrm>
            <a:off x="7189033" y="6062246"/>
            <a:ext cx="4728647" cy="338554"/>
          </a:xfrm>
          <a:prstGeom prst="rect">
            <a:avLst/>
          </a:prstGeom>
          <a:noFill/>
        </p:spPr>
        <p:txBody>
          <a:bodyPr wrap="square">
            <a:spAutoFit/>
          </a:bodyPr>
          <a:lstStyle/>
          <a:p>
            <a:r>
              <a:rPr lang="en-US" sz="1600" i="1" dirty="0"/>
              <a:t>https://</a:t>
            </a:r>
            <a:r>
              <a:rPr lang="en-US" sz="1600" i="1" dirty="0" err="1"/>
              <a:t>theintercept.com</a:t>
            </a:r>
            <a:r>
              <a:rPr lang="en-US" sz="1600" i="1" dirty="0"/>
              <a:t>/2015/02/19/great-sim-heist/</a:t>
            </a:r>
          </a:p>
        </p:txBody>
      </p:sp>
    </p:spTree>
    <p:extLst>
      <p:ext uri="{BB962C8B-B14F-4D97-AF65-F5344CB8AC3E}">
        <p14:creationId xmlns:p14="http://schemas.microsoft.com/office/powerpoint/2010/main" val="1039416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32DFEA3-9FDD-9D40-86B1-AFD3F8E2B975}"/>
              </a:ext>
            </a:extLst>
          </p:cNvPr>
          <p:cNvSpPr>
            <a:spLocks noGrp="1" noChangeArrowheads="1"/>
          </p:cNvSpPr>
          <p:nvPr>
            <p:ph type="title"/>
          </p:nvPr>
        </p:nvSpPr>
        <p:spPr/>
        <p:txBody>
          <a:bodyPr/>
          <a:lstStyle/>
          <a:p>
            <a:r>
              <a:rPr lang="en-US" altLang="en-US" dirty="0"/>
              <a:t>New Rules in India (Feb 2021)</a:t>
            </a:r>
          </a:p>
        </p:txBody>
      </p:sp>
      <p:pic>
        <p:nvPicPr>
          <p:cNvPr id="5" name="Picture 4" descr="Text, letter&#10;&#10;Description automatically generated">
            <a:extLst>
              <a:ext uri="{FF2B5EF4-FFF2-40B4-BE49-F238E27FC236}">
                <a16:creationId xmlns:a16="http://schemas.microsoft.com/office/drawing/2014/main" id="{DE707695-6245-C344-B87C-F2E340F54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790" y="2014194"/>
            <a:ext cx="8332141" cy="3886200"/>
          </a:xfrm>
          <a:prstGeom prst="rect">
            <a:avLst/>
          </a:prstGeom>
          <a:ln w="381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779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32DFEA3-9FDD-9D40-86B1-AFD3F8E2B975}"/>
              </a:ext>
            </a:extLst>
          </p:cNvPr>
          <p:cNvSpPr>
            <a:spLocks noGrp="1" noChangeArrowheads="1"/>
          </p:cNvSpPr>
          <p:nvPr>
            <p:ph type="title"/>
          </p:nvPr>
        </p:nvSpPr>
        <p:spPr/>
        <p:txBody>
          <a:bodyPr/>
          <a:lstStyle/>
          <a:p>
            <a:r>
              <a:rPr lang="en-US" altLang="en-US" dirty="0"/>
              <a:t>FB, WhatsApp, Twitter Must…</a:t>
            </a:r>
          </a:p>
        </p:txBody>
      </p:sp>
      <p:sp>
        <p:nvSpPr>
          <p:cNvPr id="3" name="Content Placeholder 2">
            <a:extLst>
              <a:ext uri="{FF2B5EF4-FFF2-40B4-BE49-F238E27FC236}">
                <a16:creationId xmlns:a16="http://schemas.microsoft.com/office/drawing/2014/main" id="{64A01A06-F333-324C-8954-2298934BB00E}"/>
              </a:ext>
            </a:extLst>
          </p:cNvPr>
          <p:cNvSpPr>
            <a:spLocks noGrp="1"/>
          </p:cNvSpPr>
          <p:nvPr>
            <p:ph idx="1"/>
          </p:nvPr>
        </p:nvSpPr>
        <p:spPr>
          <a:xfrm>
            <a:off x="1066800" y="2103120"/>
            <a:ext cx="7452742" cy="3849624"/>
          </a:xfrm>
        </p:spPr>
        <p:txBody>
          <a:bodyPr>
            <a:noAutofit/>
          </a:bodyPr>
          <a:lstStyle/>
          <a:p>
            <a:pPr marL="0" indent="0">
              <a:buNone/>
            </a:pPr>
            <a:r>
              <a:rPr lang="en-US" sz="2400" dirty="0"/>
              <a:t>… take down material undermining national security, public order, “decency or morality”</a:t>
            </a:r>
          </a:p>
          <a:p>
            <a:pPr lvl="1"/>
            <a:r>
              <a:rPr lang="en-US" sz="2000" dirty="0"/>
              <a:t>No court approval needed, no clear way to challenge</a:t>
            </a:r>
          </a:p>
          <a:p>
            <a:pPr marL="0" indent="0">
              <a:buNone/>
            </a:pPr>
            <a:r>
              <a:rPr lang="en-US" sz="2400" dirty="0"/>
              <a:t>… identify the first originator of messages</a:t>
            </a:r>
          </a:p>
          <a:p>
            <a:pPr lvl="1"/>
            <a:r>
              <a:rPr lang="en-US" sz="2000" dirty="0"/>
              <a:t>Effectively requires WhatsApp to archive what each user shares</a:t>
            </a:r>
          </a:p>
          <a:p>
            <a:pPr marL="0" indent="0">
              <a:buNone/>
            </a:pPr>
            <a:r>
              <a:rPr lang="en-US" sz="2400" dirty="0"/>
              <a:t>… appoint executives for 24x7 response to takedown requests, must reside in India</a:t>
            </a:r>
          </a:p>
          <a:p>
            <a:pPr marL="0" indent="0">
              <a:buNone/>
            </a:pPr>
            <a:r>
              <a:rPr lang="en-US" sz="2400" dirty="0"/>
              <a:t>Government </a:t>
            </a:r>
            <a:r>
              <a:rPr lang="en-US" sz="2400" dirty="0">
                <a:solidFill>
                  <a:srgbClr val="C00000"/>
                </a:solidFill>
              </a:rPr>
              <a:t>threatens to jail </a:t>
            </a:r>
            <a:r>
              <a:rPr lang="en-US" sz="2400" dirty="0"/>
              <a:t>FB, WhatsApp, Twitter employees for non-compliance</a:t>
            </a:r>
          </a:p>
          <a:p>
            <a:endParaRPr lang="en-US" sz="2400" dirty="0"/>
          </a:p>
        </p:txBody>
      </p:sp>
      <p:sp>
        <p:nvSpPr>
          <p:cNvPr id="7" name="Rectangle 6">
            <a:extLst>
              <a:ext uri="{FF2B5EF4-FFF2-40B4-BE49-F238E27FC236}">
                <a16:creationId xmlns:a16="http://schemas.microsoft.com/office/drawing/2014/main" id="{A4898DA2-F352-A147-9905-BB3B697024CD}"/>
              </a:ext>
            </a:extLst>
          </p:cNvPr>
          <p:cNvSpPr/>
          <p:nvPr/>
        </p:nvSpPr>
        <p:spPr>
          <a:xfrm>
            <a:off x="6096000" y="5858025"/>
            <a:ext cx="5747340" cy="584775"/>
          </a:xfrm>
          <a:prstGeom prst="rect">
            <a:avLst/>
          </a:prstGeom>
          <a:noFill/>
        </p:spPr>
        <p:txBody>
          <a:bodyPr wrap="square">
            <a:spAutoFit/>
          </a:bodyPr>
          <a:lstStyle/>
          <a:p>
            <a:r>
              <a:rPr lang="en-US" sz="1600" i="1" dirty="0"/>
              <a:t>https://</a:t>
            </a:r>
            <a:r>
              <a:rPr lang="en-US" sz="1600" i="1" dirty="0" err="1"/>
              <a:t>www.wsj.com</a:t>
            </a:r>
            <a:r>
              <a:rPr lang="en-US" sz="1600" i="1" dirty="0"/>
              <a:t>/articles/india-threatens-jail-for-facebook-whatsapp-and-twitter-employees-11614964542</a:t>
            </a:r>
          </a:p>
        </p:txBody>
      </p:sp>
      <p:pic>
        <p:nvPicPr>
          <p:cNvPr id="1026" name="Picture 2" descr="India farmers protests: Thousands swarm Delhi against deregulation rules -  CNN">
            <a:extLst>
              <a:ext uri="{FF2B5EF4-FFF2-40B4-BE49-F238E27FC236}">
                <a16:creationId xmlns:a16="http://schemas.microsoft.com/office/drawing/2014/main" id="{33AC00A9-B282-6247-BBBA-F7BBFBC1F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5030" y="437058"/>
            <a:ext cx="2971800" cy="16721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2E75E6-BB59-1743-B03A-D4D92537038F}"/>
              </a:ext>
            </a:extLst>
          </p:cNvPr>
          <p:cNvSpPr txBox="1"/>
          <p:nvPr/>
        </p:nvSpPr>
        <p:spPr>
          <a:xfrm>
            <a:off x="8615030" y="3128942"/>
            <a:ext cx="2945219" cy="646331"/>
          </a:xfrm>
          <a:prstGeom prst="rect">
            <a:avLst/>
          </a:prstGeom>
          <a:noFill/>
        </p:spPr>
        <p:txBody>
          <a:bodyPr wrap="square">
            <a:spAutoFit/>
          </a:bodyPr>
          <a:lstStyle/>
          <a:p>
            <a:r>
              <a:rPr lang="en-US" sz="1800" dirty="0"/>
              <a:t>Does end-to-end encryption help in this case?</a:t>
            </a:r>
            <a:endParaRPr lang="en-US" dirty="0"/>
          </a:p>
        </p:txBody>
      </p:sp>
      <p:grpSp>
        <p:nvGrpSpPr>
          <p:cNvPr id="6" name="Group 5">
            <a:extLst>
              <a:ext uri="{FF2B5EF4-FFF2-40B4-BE49-F238E27FC236}">
                <a16:creationId xmlns:a16="http://schemas.microsoft.com/office/drawing/2014/main" id="{90315B5F-134E-CA4A-BABD-0B93DCB2CEBB}"/>
              </a:ext>
            </a:extLst>
          </p:cNvPr>
          <p:cNvGrpSpPr/>
          <p:nvPr/>
        </p:nvGrpSpPr>
        <p:grpSpPr>
          <a:xfrm>
            <a:off x="8519542" y="3857618"/>
            <a:ext cx="505440" cy="377640"/>
            <a:chOff x="8519542" y="3857618"/>
            <a:chExt cx="505440" cy="3776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0C262D1-00A2-E44D-BF75-DAA1FF72CE84}"/>
                    </a:ext>
                  </a:extLst>
                </p14:cNvPr>
                <p14:cNvContentPartPr/>
                <p14:nvPr/>
              </p14:nvContentPartPr>
              <p14:xfrm>
                <a:off x="8520982" y="3857618"/>
                <a:ext cx="504000" cy="252000"/>
              </p14:xfrm>
            </p:contentPart>
          </mc:Choice>
          <mc:Fallback xmlns="">
            <p:pic>
              <p:nvPicPr>
                <p:cNvPr id="4" name="Ink 3">
                  <a:extLst>
                    <a:ext uri="{FF2B5EF4-FFF2-40B4-BE49-F238E27FC236}">
                      <a16:creationId xmlns:a16="http://schemas.microsoft.com/office/drawing/2014/main" id="{90C262D1-00A2-E44D-BF75-DAA1FF72CE84}"/>
                    </a:ext>
                  </a:extLst>
                </p:cNvPr>
                <p:cNvPicPr/>
                <p:nvPr/>
              </p:nvPicPr>
              <p:blipFill>
                <a:blip r:embed="rId4"/>
                <a:stretch>
                  <a:fillRect/>
                </a:stretch>
              </p:blipFill>
              <p:spPr>
                <a:xfrm>
                  <a:off x="8512342" y="3848978"/>
                  <a:ext cx="5216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545343D-B07B-4D4E-A302-EC6046DC6F58}"/>
                    </a:ext>
                  </a:extLst>
                </p14:cNvPr>
                <p14:cNvContentPartPr/>
                <p14:nvPr/>
              </p14:nvContentPartPr>
              <p14:xfrm>
                <a:off x="8519542" y="4122218"/>
                <a:ext cx="274320" cy="113040"/>
              </p14:xfrm>
            </p:contentPart>
          </mc:Choice>
          <mc:Fallback xmlns="">
            <p:pic>
              <p:nvPicPr>
                <p:cNvPr id="5" name="Ink 4">
                  <a:extLst>
                    <a:ext uri="{FF2B5EF4-FFF2-40B4-BE49-F238E27FC236}">
                      <a16:creationId xmlns:a16="http://schemas.microsoft.com/office/drawing/2014/main" id="{E545343D-B07B-4D4E-A302-EC6046DC6F58}"/>
                    </a:ext>
                  </a:extLst>
                </p:cNvPr>
                <p:cNvPicPr/>
                <p:nvPr/>
              </p:nvPicPr>
              <p:blipFill>
                <a:blip r:embed="rId6"/>
                <a:stretch>
                  <a:fillRect/>
                </a:stretch>
              </p:blipFill>
              <p:spPr>
                <a:xfrm>
                  <a:off x="8510542" y="4113218"/>
                  <a:ext cx="291960" cy="130680"/>
                </a:xfrm>
                <a:prstGeom prst="rect">
                  <a:avLst/>
                </a:prstGeom>
              </p:spPr>
            </p:pic>
          </mc:Fallback>
        </mc:AlternateContent>
      </p:grpSp>
    </p:spTree>
    <p:extLst>
      <p:ext uri="{BB962C8B-B14F-4D97-AF65-F5344CB8AC3E}">
        <p14:creationId xmlns:p14="http://schemas.microsoft.com/office/powerpoint/2010/main" val="15680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Athens Affair”</a:t>
            </a:r>
          </a:p>
        </p:txBody>
      </p:sp>
      <p:pic>
        <p:nvPicPr>
          <p:cNvPr id="1026" name="Picture 2" descr="cell phone system illustration">
            <a:extLst>
              <a:ext uri="{FF2B5EF4-FFF2-40B4-BE49-F238E27FC236}">
                <a16:creationId xmlns:a16="http://schemas.microsoft.com/office/drawing/2014/main" id="{BCF2A21C-0291-FC4A-B548-5F0FF7ED9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543" y="1814139"/>
            <a:ext cx="4502130" cy="44012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EA66B15-32F4-F845-9F60-EAC8927D6ECF}"/>
                  </a:ext>
                </a:extLst>
              </p14:cNvPr>
              <p14:cNvContentPartPr/>
              <p14:nvPr/>
            </p14:nvContentPartPr>
            <p14:xfrm>
              <a:off x="3286033" y="4014772"/>
              <a:ext cx="2409480" cy="1529280"/>
            </p14:xfrm>
          </p:contentPart>
        </mc:Choice>
        <mc:Fallback xmlns="">
          <p:pic>
            <p:nvPicPr>
              <p:cNvPr id="7" name="Ink 6">
                <a:extLst>
                  <a:ext uri="{FF2B5EF4-FFF2-40B4-BE49-F238E27FC236}">
                    <a16:creationId xmlns:a16="http://schemas.microsoft.com/office/drawing/2014/main" id="{6EA66B15-32F4-F845-9F60-EAC8927D6ECF}"/>
                  </a:ext>
                </a:extLst>
              </p:cNvPr>
              <p:cNvPicPr/>
              <p:nvPr/>
            </p:nvPicPr>
            <p:blipFill>
              <a:blip r:embed="rId4"/>
              <a:stretch>
                <a:fillRect/>
              </a:stretch>
            </p:blipFill>
            <p:spPr>
              <a:xfrm>
                <a:off x="3250033" y="3978764"/>
                <a:ext cx="2481120" cy="1600937"/>
              </a:xfrm>
              <a:prstGeom prst="rect">
                <a:avLst/>
              </a:prstGeom>
            </p:spPr>
          </p:pic>
        </mc:Fallback>
      </mc:AlternateContent>
      <p:sp>
        <p:nvSpPr>
          <p:cNvPr id="8" name="TextBox 7">
            <a:extLst>
              <a:ext uri="{FF2B5EF4-FFF2-40B4-BE49-F238E27FC236}">
                <a16:creationId xmlns:a16="http://schemas.microsoft.com/office/drawing/2014/main" id="{4191A9CD-C486-4A45-9378-7DA97DE3A1F3}"/>
              </a:ext>
            </a:extLst>
          </p:cNvPr>
          <p:cNvSpPr txBox="1"/>
          <p:nvPr/>
        </p:nvSpPr>
        <p:spPr>
          <a:xfrm>
            <a:off x="6359329" y="6076907"/>
            <a:ext cx="5348782" cy="338554"/>
          </a:xfrm>
          <a:prstGeom prst="rect">
            <a:avLst/>
          </a:prstGeom>
          <a:noFill/>
        </p:spPr>
        <p:txBody>
          <a:bodyPr wrap="square">
            <a:spAutoFit/>
          </a:bodyPr>
          <a:lstStyle/>
          <a:p>
            <a:r>
              <a:rPr lang="en-US" sz="1600" i="1" dirty="0"/>
              <a:t>https://</a:t>
            </a:r>
            <a:r>
              <a:rPr lang="en-US" sz="1600" i="1" dirty="0" err="1"/>
              <a:t>spectrum.ieee.org</a:t>
            </a:r>
            <a:r>
              <a:rPr lang="en-US" sz="1600" i="1" dirty="0"/>
              <a:t>/telecom/security/the-</a:t>
            </a:r>
            <a:r>
              <a:rPr lang="en-US" sz="1600" i="1" dirty="0" err="1"/>
              <a:t>athens</a:t>
            </a:r>
            <a:r>
              <a:rPr lang="en-US" sz="1600" i="1" dirty="0"/>
              <a:t>-affair</a:t>
            </a:r>
          </a:p>
        </p:txBody>
      </p:sp>
      <p:sp>
        <p:nvSpPr>
          <p:cNvPr id="9" name="TextBox 8">
            <a:extLst>
              <a:ext uri="{FF2B5EF4-FFF2-40B4-BE49-F238E27FC236}">
                <a16:creationId xmlns:a16="http://schemas.microsoft.com/office/drawing/2014/main" id="{807AE096-56AD-FC4D-874A-76EEB36469D2}"/>
              </a:ext>
            </a:extLst>
          </p:cNvPr>
          <p:cNvSpPr txBox="1"/>
          <p:nvPr/>
        </p:nvSpPr>
        <p:spPr>
          <a:xfrm>
            <a:off x="6055895" y="2697480"/>
            <a:ext cx="5652216" cy="1569660"/>
          </a:xfrm>
          <a:prstGeom prst="rect">
            <a:avLst/>
          </a:prstGeom>
          <a:noFill/>
          <a:ln w="25400">
            <a:noFill/>
          </a:ln>
          <a:effectLst/>
        </p:spPr>
        <p:txBody>
          <a:bodyPr wrap="square" rtlCol="0">
            <a:spAutoFit/>
          </a:bodyPr>
          <a:lstStyle/>
          <a:p>
            <a:r>
              <a:rPr lang="en-US" sz="2400" dirty="0"/>
              <a:t>Rogue software from an unknown source used the intercept capabilities in Ericsson phone switches to spy on Greek politicians, senior military staff, and activists</a:t>
            </a:r>
          </a:p>
        </p:txBody>
      </p:sp>
    </p:spTree>
    <p:extLst>
      <p:ext uri="{BB962C8B-B14F-4D97-AF65-F5344CB8AC3E}">
        <p14:creationId xmlns:p14="http://schemas.microsoft.com/office/powerpoint/2010/main" val="52635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loud 43"/>
          <p:cNvSpPr/>
          <p:nvPr/>
        </p:nvSpPr>
        <p:spPr>
          <a:xfrm>
            <a:off x="4210050" y="3567868"/>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Other major backbone</a:t>
            </a:r>
          </a:p>
        </p:txBody>
      </p:sp>
      <p:sp>
        <p:nvSpPr>
          <p:cNvPr id="43" name="Cloud 42"/>
          <p:cNvSpPr/>
          <p:nvPr/>
        </p:nvSpPr>
        <p:spPr>
          <a:xfrm>
            <a:off x="4130520" y="2316268"/>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Other major backbone</a:t>
            </a:r>
          </a:p>
        </p:txBody>
      </p:sp>
      <p:sp>
        <p:nvSpPr>
          <p:cNvPr id="29" name="Cloud 28"/>
          <p:cNvSpPr/>
          <p:nvPr/>
        </p:nvSpPr>
        <p:spPr>
          <a:xfrm>
            <a:off x="6817425" y="2733694"/>
            <a:ext cx="1371600" cy="100413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AT&amp;T network</a:t>
            </a:r>
          </a:p>
        </p:txBody>
      </p:sp>
      <p:sp>
        <p:nvSpPr>
          <p:cNvPr id="2" name="Title 1"/>
          <p:cNvSpPr>
            <a:spLocks noGrp="1"/>
          </p:cNvSpPr>
          <p:nvPr>
            <p:ph type="title"/>
          </p:nvPr>
        </p:nvSpPr>
        <p:spPr/>
        <p:txBody>
          <a:bodyPr/>
          <a:lstStyle/>
          <a:p>
            <a:r>
              <a:rPr lang="en-US" dirty="0"/>
              <a:t>Wiretapping the Internet</a:t>
            </a:r>
          </a:p>
        </p:txBody>
      </p:sp>
      <p:pic>
        <p:nvPicPr>
          <p:cNvPr id="5" name="Picture 4" descr="C:\Documents and Settings\rist\Local Settings\Temporary Internet Files\Content.IE5\CNYX6FYV\MCj04352420000[1].png"/>
          <p:cNvPicPr>
            <a:picLocks noChangeAspect="1" noChangeArrowheads="1"/>
          </p:cNvPicPr>
          <p:nvPr/>
        </p:nvPicPr>
        <p:blipFill>
          <a:blip r:embed="rId2" cstate="print"/>
          <a:srcRect/>
          <a:stretch>
            <a:fillRect/>
          </a:stretch>
        </p:blipFill>
        <p:spPr bwMode="auto">
          <a:xfrm>
            <a:off x="3090455" y="3054647"/>
            <a:ext cx="342900" cy="678452"/>
          </a:xfrm>
          <a:prstGeom prst="rect">
            <a:avLst/>
          </a:prstGeom>
          <a:noFill/>
        </p:spPr>
      </p:pic>
      <p:pic>
        <p:nvPicPr>
          <p:cNvPr id="6"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3942" y="2999627"/>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7"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2" y="335151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8" name="Picture 7" descr="C:\Documents and Settings\rist\Local Settings\Temporary Internet Files\Content.IE5\CNYX6FYV\MCj04352420000[1].png"/>
          <p:cNvPicPr>
            <a:picLocks noChangeAspect="1" noChangeArrowheads="1"/>
          </p:cNvPicPr>
          <p:nvPr/>
        </p:nvPicPr>
        <p:blipFill>
          <a:blip r:embed="rId2" cstate="print"/>
          <a:srcRect/>
          <a:stretch>
            <a:fillRect/>
          </a:stretch>
        </p:blipFill>
        <p:spPr bwMode="auto">
          <a:xfrm>
            <a:off x="3124200" y="2171701"/>
            <a:ext cx="342900" cy="678452"/>
          </a:xfrm>
          <a:prstGeom prst="rect">
            <a:avLst/>
          </a:prstGeom>
          <a:noFill/>
        </p:spPr>
      </p:pic>
      <p:cxnSp>
        <p:nvCxnSpPr>
          <p:cNvPr id="9" name="Straight Arrow Connector 8"/>
          <p:cNvCxnSpPr>
            <a:stCxn id="7" idx="3"/>
            <a:endCxn id="6" idx="1"/>
          </p:cNvCxnSpPr>
          <p:nvPr/>
        </p:nvCxnSpPr>
        <p:spPr>
          <a:xfrm flipV="1">
            <a:off x="6188871" y="3117693"/>
            <a:ext cx="575071" cy="35188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8" idx="3"/>
          </p:cNvCxnSpPr>
          <p:nvPr/>
        </p:nvCxnSpPr>
        <p:spPr>
          <a:xfrm>
            <a:off x="3467101" y="2510927"/>
            <a:ext cx="657225" cy="2085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2" name="Picture 11" descr="C:\Documents and Settings\rist\Local Settings\Temporary Internet Files\Content.IE5\CNYX6FYV\MCj04352420000[1].png"/>
          <p:cNvPicPr>
            <a:picLocks noChangeAspect="1" noChangeArrowheads="1"/>
          </p:cNvPicPr>
          <p:nvPr/>
        </p:nvPicPr>
        <p:blipFill>
          <a:blip r:embed="rId2" cstate="print"/>
          <a:srcRect/>
          <a:stretch>
            <a:fillRect/>
          </a:stretch>
        </p:blipFill>
        <p:spPr bwMode="auto">
          <a:xfrm>
            <a:off x="6796775" y="2209800"/>
            <a:ext cx="342900" cy="678452"/>
          </a:xfrm>
          <a:prstGeom prst="rect">
            <a:avLst/>
          </a:prstGeom>
          <a:noFill/>
        </p:spPr>
      </p:pic>
      <p:sp>
        <p:nvSpPr>
          <p:cNvPr id="13" name="TextBox 12"/>
          <p:cNvSpPr txBox="1"/>
          <p:nvPr/>
        </p:nvSpPr>
        <p:spPr>
          <a:xfrm>
            <a:off x="7139675" y="2114550"/>
            <a:ext cx="1843774" cy="369332"/>
          </a:xfrm>
          <a:prstGeom prst="rect">
            <a:avLst/>
          </a:prstGeom>
          <a:noFill/>
        </p:spPr>
        <p:txBody>
          <a:bodyPr wrap="none" rtlCol="0">
            <a:spAutoFit/>
          </a:bodyPr>
          <a:lstStyle/>
          <a:p>
            <a:r>
              <a:rPr lang="en-US" dirty="0"/>
              <a:t>Interception gear</a:t>
            </a:r>
          </a:p>
        </p:txBody>
      </p:sp>
      <p:cxnSp>
        <p:nvCxnSpPr>
          <p:cNvPr id="14" name="Straight Arrow Connector 13"/>
          <p:cNvCxnSpPr/>
          <p:nvPr/>
        </p:nvCxnSpPr>
        <p:spPr>
          <a:xfrm>
            <a:off x="6975320" y="2771578"/>
            <a:ext cx="0" cy="2123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7" name="Picture 26" descr="C:\Documents and Settings\rist\Local Settings\Temporary Internet Files\Content.IE5\CNYX6FYV\MCj04352420000[1].png"/>
          <p:cNvPicPr>
            <a:picLocks noChangeAspect="1" noChangeArrowheads="1"/>
          </p:cNvPicPr>
          <p:nvPr/>
        </p:nvPicPr>
        <p:blipFill>
          <a:blip r:embed="rId2" cstate="print"/>
          <a:srcRect/>
          <a:stretch>
            <a:fillRect/>
          </a:stretch>
        </p:blipFill>
        <p:spPr bwMode="auto">
          <a:xfrm>
            <a:off x="8724900" y="2830078"/>
            <a:ext cx="342900" cy="678452"/>
          </a:xfrm>
          <a:prstGeom prst="rect">
            <a:avLst/>
          </a:prstGeom>
          <a:noFill/>
        </p:spPr>
      </p:pic>
      <p:cxnSp>
        <p:nvCxnSpPr>
          <p:cNvPr id="28" name="Straight Arrow Connector 27"/>
          <p:cNvCxnSpPr>
            <a:endCxn id="27" idx="1"/>
          </p:cNvCxnSpPr>
          <p:nvPr/>
        </p:nvCxnSpPr>
        <p:spPr>
          <a:xfrm flipV="1">
            <a:off x="8130923" y="3169304"/>
            <a:ext cx="593978" cy="3027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810251" y="3771900"/>
            <a:ext cx="2647950" cy="369332"/>
          </a:xfrm>
          <a:prstGeom prst="rect">
            <a:avLst/>
          </a:prstGeom>
          <a:noFill/>
        </p:spPr>
        <p:txBody>
          <a:bodyPr wrap="square" rtlCol="0">
            <a:spAutoFit/>
          </a:bodyPr>
          <a:lstStyle/>
          <a:p>
            <a:r>
              <a:rPr lang="en-US" dirty="0"/>
              <a:t>Internet exchange point</a:t>
            </a:r>
          </a:p>
        </p:txBody>
      </p:sp>
      <p:pic>
        <p:nvPicPr>
          <p:cNvPr id="33"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503" y="2850155"/>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4"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2429" y="3630010"/>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5"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2" y="325755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36"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2" y="3192867"/>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37" name="Straight Arrow Connector 36"/>
          <p:cNvCxnSpPr/>
          <p:nvPr/>
        </p:nvCxnSpPr>
        <p:spPr>
          <a:xfrm>
            <a:off x="5491046" y="3086288"/>
            <a:ext cx="319205" cy="1494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7" idx="1"/>
          </p:cNvCxnSpPr>
          <p:nvPr/>
        </p:nvCxnSpPr>
        <p:spPr>
          <a:xfrm flipV="1">
            <a:off x="5502120" y="3469579"/>
            <a:ext cx="308130" cy="16043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45"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2305" y="3393875"/>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7"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327" y="2653512"/>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48" name="Picture 4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4050" y="3733100"/>
            <a:ext cx="378619" cy="23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49" name="Straight Arrow Connector 48"/>
          <p:cNvCxnSpPr/>
          <p:nvPr/>
        </p:nvCxnSpPr>
        <p:spPr>
          <a:xfrm>
            <a:off x="3467101" y="3563334"/>
            <a:ext cx="657225" cy="2085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810397" y="4993466"/>
            <a:ext cx="5542505" cy="830997"/>
          </a:xfrm>
          <a:prstGeom prst="rect">
            <a:avLst/>
          </a:prstGeom>
          <a:noFill/>
        </p:spPr>
        <p:txBody>
          <a:bodyPr wrap="square" rtlCol="0">
            <a:spAutoFit/>
          </a:bodyPr>
          <a:lstStyle/>
          <a:p>
            <a:pPr algn="ctr"/>
            <a:r>
              <a:rPr lang="en-US" sz="2400" dirty="0"/>
              <a:t>Large amounts of Internet traffic cross relatively few key points</a:t>
            </a:r>
          </a:p>
        </p:txBody>
      </p:sp>
    </p:spTree>
    <p:extLst>
      <p:ext uri="{BB962C8B-B14F-4D97-AF65-F5344CB8AC3E}">
        <p14:creationId xmlns:p14="http://schemas.microsoft.com/office/powerpoint/2010/main" val="261198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AT&amp;T Wiretap Case (2006)</a:t>
            </a:r>
          </a:p>
        </p:txBody>
      </p:sp>
      <p:pic>
        <p:nvPicPr>
          <p:cNvPr id="4" name="Picture 3">
            <a:extLst>
              <a:ext uri="{FF2B5EF4-FFF2-40B4-BE49-F238E27FC236}">
                <a16:creationId xmlns:a16="http://schemas.microsoft.com/office/drawing/2014/main" id="{C317ED66-42FA-9F4A-9C27-6EEF28194D55}"/>
              </a:ext>
            </a:extLst>
          </p:cNvPr>
          <p:cNvPicPr>
            <a:picLocks noChangeAspect="1"/>
          </p:cNvPicPr>
          <p:nvPr/>
        </p:nvPicPr>
        <p:blipFill>
          <a:blip r:embed="rId2"/>
          <a:stretch>
            <a:fillRect/>
          </a:stretch>
        </p:blipFill>
        <p:spPr>
          <a:xfrm>
            <a:off x="5183734" y="1714500"/>
            <a:ext cx="5331866" cy="4000500"/>
          </a:xfrm>
          <a:prstGeom prst="rect">
            <a:avLst/>
          </a:prstGeom>
        </p:spPr>
      </p:pic>
      <p:sp>
        <p:nvSpPr>
          <p:cNvPr id="3" name="Content Placeholder 2"/>
          <p:cNvSpPr>
            <a:spLocks noGrp="1"/>
          </p:cNvSpPr>
          <p:nvPr>
            <p:ph idx="1"/>
          </p:nvPr>
        </p:nvSpPr>
        <p:spPr>
          <a:xfrm>
            <a:off x="1066800" y="2132706"/>
            <a:ext cx="5486400" cy="3399413"/>
          </a:xfr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p>
            <a:r>
              <a:rPr lang="en-US" sz="2400" dirty="0"/>
              <a:t>Mark Klein disclosed potential wiretapping activities by NSA at San Francisco AT&amp;T office</a:t>
            </a:r>
          </a:p>
          <a:p>
            <a:r>
              <a:rPr lang="en-US" sz="2400" dirty="0"/>
              <a:t>Fiber optic splitter on major trunk line for Internet communications</a:t>
            </a:r>
          </a:p>
          <a:p>
            <a:pPr lvl="1"/>
            <a:r>
              <a:rPr lang="en-US" sz="2000" dirty="0"/>
              <a:t>Electronic voice and data communications copied to “secret room”</a:t>
            </a:r>
          </a:p>
          <a:p>
            <a:pPr lvl="1"/>
            <a:r>
              <a:rPr lang="en-US" sz="2000" dirty="0" err="1"/>
              <a:t>Narus</a:t>
            </a:r>
            <a:r>
              <a:rPr lang="en-US" sz="2000" dirty="0"/>
              <a:t> STA 6400 device</a:t>
            </a:r>
          </a:p>
          <a:p>
            <a:endParaRPr lang="en-US" sz="2000" dirty="0"/>
          </a:p>
        </p:txBody>
      </p:sp>
    </p:spTree>
    <p:extLst>
      <p:ext uri="{BB962C8B-B14F-4D97-AF65-F5344CB8AC3E}">
        <p14:creationId xmlns:p14="http://schemas.microsoft.com/office/powerpoint/2010/main" val="20854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Interception Technology</a:t>
            </a:r>
          </a:p>
        </p:txBody>
      </p:sp>
      <p:sp>
        <p:nvSpPr>
          <p:cNvPr id="3" name="Content Placeholder 2"/>
          <p:cNvSpPr>
            <a:spLocks noGrp="1"/>
          </p:cNvSpPr>
          <p:nvPr>
            <p:ph idx="1"/>
          </p:nvPr>
        </p:nvSpPr>
        <p:spPr>
          <a:xfrm>
            <a:off x="1066800" y="2103120"/>
            <a:ext cx="7589520" cy="3849624"/>
          </a:xfrm>
        </p:spPr>
        <p:txBody>
          <a:bodyPr>
            <a:normAutofit/>
          </a:bodyPr>
          <a:lstStyle/>
          <a:p>
            <a:pPr marL="0" indent="0">
              <a:buNone/>
            </a:pPr>
            <a:r>
              <a:rPr lang="en-US" sz="2400" dirty="0"/>
              <a:t>From the </a:t>
            </a:r>
            <a:r>
              <a:rPr lang="en-US" sz="2400" dirty="0" err="1"/>
              <a:t>Narus</a:t>
            </a:r>
            <a:r>
              <a:rPr lang="en-US" sz="2400" dirty="0"/>
              <a:t> website (now defunct)</a:t>
            </a:r>
          </a:p>
          <a:p>
            <a:r>
              <a:rPr lang="en-US" sz="2400" dirty="0"/>
              <a:t>“Target by phone number, URI, email account, user name, keyword, protocol, application and more”</a:t>
            </a:r>
          </a:p>
          <a:p>
            <a:r>
              <a:rPr lang="en-US" sz="2400" dirty="0"/>
              <a:t>“Service- and network agnostic”</a:t>
            </a:r>
          </a:p>
          <a:p>
            <a:r>
              <a:rPr lang="en-US" sz="2400" dirty="0"/>
              <a:t>“IPV 6 ready”</a:t>
            </a:r>
          </a:p>
          <a:p>
            <a:r>
              <a:rPr lang="en-US" sz="2400" dirty="0"/>
              <a:t>Collects at wire speeds beyond 10 Gbps</a:t>
            </a:r>
          </a:p>
          <a:p>
            <a:endParaRPr lang="en-US" sz="2400" dirty="0"/>
          </a:p>
        </p:txBody>
      </p:sp>
      <p:pic>
        <p:nvPicPr>
          <p:cNvPr id="4098" name="Picture 2">
            <a:extLst>
              <a:ext uri="{FF2B5EF4-FFF2-40B4-BE49-F238E27FC236}">
                <a16:creationId xmlns:a16="http://schemas.microsoft.com/office/drawing/2014/main" id="{573A0406-B69F-7040-B72B-14C9AC95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639064"/>
            <a:ext cx="2133600" cy="7325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BBFAF70-8776-EE4A-97D9-FC4052C961F5}"/>
              </a:ext>
            </a:extLst>
          </p:cNvPr>
          <p:cNvSpPr txBox="1"/>
          <p:nvPr/>
        </p:nvSpPr>
        <p:spPr>
          <a:xfrm>
            <a:off x="8107680" y="1456789"/>
            <a:ext cx="3581400" cy="646331"/>
          </a:xfrm>
          <a:prstGeom prst="rect">
            <a:avLst/>
          </a:prstGeom>
          <a:noFill/>
        </p:spPr>
        <p:txBody>
          <a:bodyPr wrap="square">
            <a:spAutoFit/>
          </a:bodyPr>
          <a:lstStyle/>
          <a:p>
            <a:pPr marL="0" indent="0">
              <a:buNone/>
            </a:pPr>
            <a:r>
              <a:rPr lang="en-US" sz="1800" dirty="0"/>
              <a:t>company sold to Symantec in 2015, many similar companies still active</a:t>
            </a:r>
          </a:p>
        </p:txBody>
      </p:sp>
    </p:spTree>
    <p:extLst>
      <p:ext uri="{BB962C8B-B14F-4D97-AF65-F5344CB8AC3E}">
        <p14:creationId xmlns:p14="http://schemas.microsoft.com/office/powerpoint/2010/main" val="300190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text&#10;&#10;Description automatically generated">
            <a:extLst>
              <a:ext uri="{FF2B5EF4-FFF2-40B4-BE49-F238E27FC236}">
                <a16:creationId xmlns:a16="http://schemas.microsoft.com/office/drawing/2014/main" id="{FB2DFB37-45B1-3443-9636-C4AD3444FE01}"/>
              </a:ext>
            </a:extLst>
          </p:cNvPr>
          <p:cNvPicPr>
            <a:picLocks noChangeAspect="1"/>
          </p:cNvPicPr>
          <p:nvPr/>
        </p:nvPicPr>
        <p:blipFill>
          <a:blip r:embed="rId2"/>
          <a:stretch>
            <a:fillRect/>
          </a:stretch>
        </p:blipFill>
        <p:spPr>
          <a:xfrm>
            <a:off x="698620" y="534837"/>
            <a:ext cx="7030648" cy="5251809"/>
          </a:xfrm>
          <a:prstGeom prst="rect">
            <a:avLst/>
          </a:prstGeom>
        </p:spPr>
      </p:pic>
      <p:pic>
        <p:nvPicPr>
          <p:cNvPr id="11266" name="Picture 2" descr="Edward Snowden - Wikipedia">
            <a:extLst>
              <a:ext uri="{FF2B5EF4-FFF2-40B4-BE49-F238E27FC236}">
                <a16:creationId xmlns:a16="http://schemas.microsoft.com/office/drawing/2014/main" id="{46603DE4-3E63-2441-B62A-BE691143A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608" y="534838"/>
            <a:ext cx="1751696" cy="2109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BBA2B0-3261-D249-BFCA-4F4FE313C424}"/>
              </a:ext>
            </a:extLst>
          </p:cNvPr>
          <p:cNvSpPr txBox="1"/>
          <p:nvPr/>
        </p:nvSpPr>
        <p:spPr>
          <a:xfrm>
            <a:off x="5227607" y="5984608"/>
            <a:ext cx="6617517" cy="338554"/>
          </a:xfrm>
          <a:prstGeom prst="rect">
            <a:avLst/>
          </a:prstGeom>
          <a:noFill/>
        </p:spPr>
        <p:txBody>
          <a:bodyPr wrap="none" rtlCol="0">
            <a:spAutoFit/>
          </a:bodyPr>
          <a:lstStyle/>
          <a:p>
            <a:r>
              <a:rPr lang="en-US" sz="1600" i="1" dirty="0"/>
              <a:t>https://</a:t>
            </a:r>
            <a:r>
              <a:rPr lang="en-US" sz="1600" i="1" dirty="0" err="1"/>
              <a:t>www.dailydot.com</a:t>
            </a:r>
            <a:r>
              <a:rPr lang="en-US" sz="1600" i="1" dirty="0"/>
              <a:t>/debug/</a:t>
            </a:r>
            <a:r>
              <a:rPr lang="en-US" sz="1600" i="1" dirty="0" err="1"/>
              <a:t>nsa</a:t>
            </a:r>
            <a:r>
              <a:rPr lang="en-US" sz="1600" i="1" dirty="0"/>
              <a:t>-spy-</a:t>
            </a:r>
            <a:r>
              <a:rPr lang="en-US" sz="1600" i="1" dirty="0" err="1"/>
              <a:t>prgrams</a:t>
            </a:r>
            <a:r>
              <a:rPr lang="en-US" sz="1600" i="1" dirty="0"/>
              <a:t>-prism-</a:t>
            </a:r>
            <a:r>
              <a:rPr lang="en-US" sz="1600" i="1" dirty="0" err="1"/>
              <a:t>fairview</a:t>
            </a:r>
            <a:r>
              <a:rPr lang="en-US" sz="1600" i="1" dirty="0"/>
              <a:t>-blarney/</a:t>
            </a:r>
          </a:p>
        </p:txBody>
      </p:sp>
    </p:spTree>
    <p:extLst>
      <p:ext uri="{BB962C8B-B14F-4D97-AF65-F5344CB8AC3E}">
        <p14:creationId xmlns:p14="http://schemas.microsoft.com/office/powerpoint/2010/main" val="34190714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5880</TotalTime>
  <Words>2230</Words>
  <Application>Microsoft Macintosh PowerPoint</Application>
  <PresentationFormat>Widescreen</PresentationFormat>
  <Paragraphs>226</Paragraphs>
  <Slides>41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Calibri</vt:lpstr>
      <vt:lpstr>Garamond</vt:lpstr>
      <vt:lpstr>Segoe Print</vt:lpstr>
      <vt:lpstr>Selawik Light</vt:lpstr>
      <vt:lpstr>Speak Pro</vt:lpstr>
      <vt:lpstr>Tahoma</vt:lpstr>
      <vt:lpstr>SavonVTI</vt:lpstr>
      <vt:lpstr>END-TO-END  SECURE MESSAGING  Vitaly Shmatikov</vt:lpstr>
      <vt:lpstr>Communications Today</vt:lpstr>
      <vt:lpstr>Lawful Intercept in the U.S.</vt:lpstr>
      <vt:lpstr>PowerPoint Presentation</vt:lpstr>
      <vt:lpstr>“The Athens Affair”</vt:lpstr>
      <vt:lpstr>Wiretapping the Internet</vt:lpstr>
      <vt:lpstr>AT&amp;T Wiretap Case (2006)</vt:lpstr>
      <vt:lpstr>Interception Technology</vt:lpstr>
      <vt:lpstr>PowerPoint Presentation</vt:lpstr>
      <vt:lpstr>PowerPoint Presentation</vt:lpstr>
      <vt:lpstr>Types of Packet Inspection</vt:lpstr>
      <vt:lpstr>PowerPoint Presentation</vt:lpstr>
      <vt:lpstr>Preventing Interception</vt:lpstr>
      <vt:lpstr>End-run Around HTTPS</vt:lpstr>
      <vt:lpstr>VPN</vt:lpstr>
      <vt:lpstr>PowerPoint Presentation</vt:lpstr>
      <vt:lpstr>Signal Protocol</vt:lpstr>
      <vt:lpstr>Client Registration</vt:lpstr>
      <vt:lpstr>Client Registration: Details</vt:lpstr>
      <vt:lpstr>Session Setup / Starting a Conversation</vt:lpstr>
      <vt:lpstr>Session Setup: Details</vt:lpstr>
      <vt:lpstr>Session Keys</vt:lpstr>
      <vt:lpstr>Key Generation</vt:lpstr>
      <vt:lpstr>Sending Messages</vt:lpstr>
      <vt:lpstr>Receiving Messages</vt:lpstr>
      <vt:lpstr>Updating Message Keys</vt:lpstr>
      <vt:lpstr>Updating Message Keys: Double Ratchet</vt:lpstr>
      <vt:lpstr>Properties of the Signal Protocol</vt:lpstr>
      <vt:lpstr>What Does the Signal Service Know?</vt:lpstr>
      <vt:lpstr>“Crypto Wars”</vt:lpstr>
      <vt:lpstr>Cryptographic Backdoors</vt:lpstr>
      <vt:lpstr>PowerPoint Presentation</vt:lpstr>
      <vt:lpstr>PowerPoint Presentation</vt:lpstr>
      <vt:lpstr>Signal Responds</vt:lpstr>
      <vt:lpstr>How to Find Offensive Content?</vt:lpstr>
      <vt:lpstr>PowerPoint Presentation</vt:lpstr>
      <vt:lpstr>Client-Side Scanning Issues</vt:lpstr>
      <vt:lpstr>GIFCT</vt:lpstr>
      <vt:lpstr>PowerPoint Presentation</vt:lpstr>
      <vt:lpstr>New Rules in India (Feb 2021)</vt:lpstr>
      <vt:lpstr>FB, WhatsApp, Twitter Must…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secure messaging</dc:title>
  <dc:subject/>
  <dc:creator>Vitaly Shmatikov</dc:creator>
  <cp:keywords/>
  <dc:description/>
  <cp:lastModifiedBy>Vitaly Shmatikov</cp:lastModifiedBy>
  <cp:revision>629</cp:revision>
  <dcterms:created xsi:type="dcterms:W3CDTF">2020-11-13T21:02:23Z</dcterms:created>
  <dcterms:modified xsi:type="dcterms:W3CDTF">2021-12-01T13:29:41Z</dcterms:modified>
  <cp:category/>
</cp:coreProperties>
</file>